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2.svg" ContentType="image/svg+xml"/>
  <Override PartName="/ppt/media/image14.svg" ContentType="image/svg+xml"/>
  <Override PartName="/ppt/media/image16.svg" ContentType="image/svg+xml"/>
  <Override PartName="/ppt/media/image18.svg" ContentType="image/svg+xml"/>
  <Override PartName="/ppt/media/image26.svg" ContentType="image/svg+xml"/>
  <Override PartName="/ppt/media/image28.svg" ContentType="image/svg+xml"/>
  <Override PartName="/ppt/media/image30.svg" ContentType="image/svg+xml"/>
  <Override PartName="/ppt/media/image5.svg" ContentType="image/svg+xml"/>
  <Override PartName="/ppt/media/image7.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18288000" cy="10287000"/>
  <p:notesSz cx="6858000" cy="9144000"/>
  <p:embeddedFontLst>
    <p:embeddedFont>
      <p:font typeface="Montserrat Bold" panose="00000800000000000000"/>
      <p:bold r:id="rId23"/>
    </p:embeddedFont>
    <p:embeddedFont>
      <p:font typeface="Montserrat" panose="00000500000000000000"/>
      <p:regular r:id="rId24"/>
    </p:embeddedFont>
    <p:embeddedFont>
      <p:font typeface="Montserrat Bold Italics" panose="00000800000000000000"/>
      <p:boldItalic r:id="rId25"/>
    </p:embeddedFont>
    <p:embeddedFont>
      <p:font typeface="DM Sans"/>
      <p:regular r:id="rId26"/>
    </p:embeddedFont>
    <p:embeddedFont>
      <p:font typeface="DM Sans Bold"/>
      <p:bold r:id="rId27"/>
    </p:embeddedFont>
    <p:embeddedFont>
      <p:font typeface="Montserrat Medium" panose="00000600000000000000"/>
      <p:regular r:id="rId28"/>
    </p:embeddedFont>
    <p:embeddedFont>
      <p:font typeface="League Spartan" panose="00000800000000000000"/>
      <p:bold r:id="rId29"/>
    </p:embeddedFont>
    <p:embeddedFont>
      <p:font typeface="Calibri" panose="020F050202020403020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font" Target="fonts/font11.fntdata"/><Relationship Id="rId32" Type="http://schemas.openxmlformats.org/officeDocument/2006/relationships/font" Target="fonts/font10.fntdata"/><Relationship Id="rId31" Type="http://schemas.openxmlformats.org/officeDocument/2006/relationships/font" Target="fonts/font9.fntdata"/><Relationship Id="rId30" Type="http://schemas.openxmlformats.org/officeDocument/2006/relationships/font" Target="fonts/font8.fntdata"/><Relationship Id="rId3" Type="http://schemas.openxmlformats.org/officeDocument/2006/relationships/slide" Target="slides/slide1.xml"/><Relationship Id="rId29" Type="http://schemas.openxmlformats.org/officeDocument/2006/relationships/font" Target="fonts/font7.fntdata"/><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svg"/><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9" Type="http://schemas.openxmlformats.org/officeDocument/2006/relationships/image" Target="../media/image18.svg"/><Relationship Id="rId8" Type="http://schemas.openxmlformats.org/officeDocument/2006/relationships/image" Target="../media/image17.png"/><Relationship Id="rId7" Type="http://schemas.openxmlformats.org/officeDocument/2006/relationships/image" Target="../media/image16.svg"/><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12.svg"/><Relationship Id="rId2" Type="http://schemas.openxmlformats.org/officeDocument/2006/relationships/image" Target="../media/image11.png"/><Relationship Id="rId10" Type="http://schemas.openxmlformats.org/officeDocument/2006/relationships/slideLayout" Target="../slideLayouts/slideLayout7.xml"/><Relationship Id="rId1" Type="http://schemas.openxmlformats.org/officeDocument/2006/relationships/image" Target="../media/image10.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5.sv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5.sv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5.sv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a:off x="8439203" y="6950584"/>
            <a:ext cx="1410073" cy="1410073"/>
          </a:xfrm>
          <a:custGeom>
            <a:avLst/>
            <a:gdLst/>
            <a:ahLst/>
            <a:cxnLst/>
            <a:rect l="l" t="t" r="r" b="b"/>
            <a:pathLst>
              <a:path w="1410073" h="1410073">
                <a:moveTo>
                  <a:pt x="0" y="0"/>
                </a:moveTo>
                <a:lnTo>
                  <a:pt x="1410074" y="0"/>
                </a:lnTo>
                <a:lnTo>
                  <a:pt x="1410074" y="1410073"/>
                </a:lnTo>
                <a:lnTo>
                  <a:pt x="0" y="1410073"/>
                </a:lnTo>
                <a:lnTo>
                  <a:pt x="0" y="0"/>
                </a:lnTo>
                <a:close/>
              </a:path>
            </a:pathLst>
          </a:custGeom>
          <a:blipFill>
            <a:blip r:embed="rId2"/>
            <a:stretch>
              <a:fillRect/>
            </a:stretch>
          </a:blipFill>
        </p:spPr>
      </p:sp>
      <p:sp>
        <p:nvSpPr>
          <p:cNvPr id="4" name="Freeform 4"/>
          <p:cNvSpPr/>
          <p:nvPr/>
        </p:nvSpPr>
        <p:spPr>
          <a:xfrm>
            <a:off x="-750098" y="5143500"/>
            <a:ext cx="5166650" cy="6958870"/>
          </a:xfrm>
          <a:custGeom>
            <a:avLst/>
            <a:gdLst/>
            <a:ahLst/>
            <a:cxnLst/>
            <a:rect l="l" t="t" r="r" b="b"/>
            <a:pathLst>
              <a:path w="5166650" h="6958870">
                <a:moveTo>
                  <a:pt x="0" y="0"/>
                </a:moveTo>
                <a:lnTo>
                  <a:pt x="5166650" y="0"/>
                </a:lnTo>
                <a:lnTo>
                  <a:pt x="5166650" y="6958870"/>
                </a:lnTo>
                <a:lnTo>
                  <a:pt x="0" y="6958870"/>
                </a:lnTo>
                <a:lnTo>
                  <a:pt x="0" y="0"/>
                </a:lnTo>
                <a:close/>
              </a:path>
            </a:pathLst>
          </a:custGeom>
          <a:blipFill>
            <a:blip r:embed="rId3"/>
            <a:stretch>
              <a:fillRect r="-214141"/>
            </a:stretch>
          </a:blipFill>
        </p:spPr>
      </p:sp>
      <p:sp>
        <p:nvSpPr>
          <p:cNvPr id="5" name="Freeform 5"/>
          <p:cNvSpPr/>
          <p:nvPr/>
        </p:nvSpPr>
        <p:spPr>
          <a:xfrm rot="-10726719">
            <a:off x="14900827" y="-1869642"/>
            <a:ext cx="5166650" cy="6958870"/>
          </a:xfrm>
          <a:custGeom>
            <a:avLst/>
            <a:gdLst/>
            <a:ahLst/>
            <a:cxnLst/>
            <a:rect l="l" t="t" r="r" b="b"/>
            <a:pathLst>
              <a:path w="5166650" h="6958870">
                <a:moveTo>
                  <a:pt x="0" y="0"/>
                </a:moveTo>
                <a:lnTo>
                  <a:pt x="5166650" y="0"/>
                </a:lnTo>
                <a:lnTo>
                  <a:pt x="5166650" y="6958869"/>
                </a:lnTo>
                <a:lnTo>
                  <a:pt x="0" y="6958869"/>
                </a:lnTo>
                <a:lnTo>
                  <a:pt x="0" y="0"/>
                </a:lnTo>
                <a:close/>
              </a:path>
            </a:pathLst>
          </a:custGeom>
          <a:blipFill>
            <a:blip r:embed="rId3"/>
            <a:stretch>
              <a:fillRect r="-214141"/>
            </a:stretch>
          </a:blipFill>
        </p:spPr>
      </p:sp>
      <p:sp>
        <p:nvSpPr>
          <p:cNvPr id="6" name="TextBox 6"/>
          <p:cNvSpPr txBox="1"/>
          <p:nvPr/>
        </p:nvSpPr>
        <p:spPr>
          <a:xfrm>
            <a:off x="3455191" y="3587359"/>
            <a:ext cx="11366021" cy="2482951"/>
          </a:xfrm>
          <a:prstGeom prst="rect">
            <a:avLst/>
          </a:prstGeom>
        </p:spPr>
        <p:txBody>
          <a:bodyPr lIns="0" tIns="0" rIns="0" bIns="0" rtlCol="0" anchor="t">
            <a:spAutoFit/>
          </a:bodyPr>
          <a:lstStyle/>
          <a:p>
            <a:pPr algn="ctr">
              <a:lnSpc>
                <a:spcPts val="8085"/>
              </a:lnSpc>
            </a:pPr>
            <a:r>
              <a:rPr lang="en-US" sz="5855" spc="574">
                <a:solidFill>
                  <a:srgbClr val="7C41DB"/>
                </a:solidFill>
                <a:latin typeface="Montserrat Bold" panose="00000800000000000000"/>
              </a:rPr>
              <a:t>PNEUMONIA DETECTION USING CNN </a:t>
            </a:r>
            <a:endParaRPr lang="en-US" sz="5855" spc="574">
              <a:solidFill>
                <a:srgbClr val="7C41DB"/>
              </a:solidFill>
              <a:latin typeface="Montserrat Bold" panose="00000800000000000000"/>
            </a:endParaRPr>
          </a:p>
          <a:p>
            <a:pPr algn="ctr">
              <a:lnSpc>
                <a:spcPts val="3515"/>
              </a:lnSpc>
            </a:pPr>
            <a:r>
              <a:rPr lang="en-US" sz="2545" spc="249">
                <a:solidFill>
                  <a:srgbClr val="7C41DB"/>
                </a:solidFill>
                <a:latin typeface="Montserrat Bold" panose="00000800000000000000"/>
              </a:rPr>
              <a:t>(CONVOLUTIONAL NEURAL NETWORK)</a:t>
            </a:r>
            <a:endParaRPr lang="en-US" sz="2545" spc="249">
              <a:solidFill>
                <a:srgbClr val="7C41DB"/>
              </a:solidFill>
              <a:latin typeface="Montserrat Bold" panose="00000800000000000000"/>
            </a:endParaRPr>
          </a:p>
        </p:txBody>
      </p:sp>
      <p:sp>
        <p:nvSpPr>
          <p:cNvPr id="7" name="TextBox 7"/>
          <p:cNvSpPr txBox="1"/>
          <p:nvPr/>
        </p:nvSpPr>
        <p:spPr>
          <a:xfrm>
            <a:off x="5786512" y="8640229"/>
            <a:ext cx="6714977" cy="338893"/>
          </a:xfrm>
          <a:prstGeom prst="rect">
            <a:avLst/>
          </a:prstGeom>
        </p:spPr>
        <p:txBody>
          <a:bodyPr lIns="0" tIns="0" rIns="0" bIns="0" rtlCol="0" anchor="t">
            <a:spAutoFit/>
          </a:bodyPr>
          <a:lstStyle/>
          <a:p>
            <a:pPr algn="l">
              <a:lnSpc>
                <a:spcPts val="2810"/>
              </a:lnSpc>
            </a:pPr>
            <a:r>
              <a:rPr lang="en-US" sz="2010" spc="-44">
                <a:solidFill>
                  <a:srgbClr val="000000"/>
                </a:solidFill>
                <a:latin typeface="Montserrat" panose="00000500000000000000"/>
              </a:rPr>
              <a:t>KALINGA INSTITUTE OF INDUSTRIAL TECHNOLOGY </a:t>
            </a:r>
            <a:endParaRPr lang="en-US" sz="2010" spc="-44">
              <a:solidFill>
                <a:srgbClr val="000000"/>
              </a:solidFill>
              <a:latin typeface="Montserrat" panose="00000500000000000000"/>
            </a:endParaRPr>
          </a:p>
        </p:txBody>
      </p:sp>
      <p:sp>
        <p:nvSpPr>
          <p:cNvPr id="8" name="TextBox 8"/>
          <p:cNvSpPr txBox="1"/>
          <p:nvPr/>
        </p:nvSpPr>
        <p:spPr>
          <a:xfrm>
            <a:off x="7085782" y="8188467"/>
            <a:ext cx="4104839" cy="1311530"/>
          </a:xfrm>
          <a:prstGeom prst="rect">
            <a:avLst/>
          </a:prstGeom>
        </p:spPr>
        <p:txBody>
          <a:bodyPr lIns="0" tIns="0" rIns="0" bIns="0" rtlCol="0" anchor="t">
            <a:spAutoFit/>
          </a:bodyPr>
          <a:lstStyle/>
          <a:p>
            <a:pPr algn="l">
              <a:lnSpc>
                <a:spcPts val="4110"/>
              </a:lnSpc>
            </a:pPr>
            <a:r>
              <a:rPr lang="en-US" sz="1645" spc="-36">
                <a:solidFill>
                  <a:srgbClr val="000000"/>
                </a:solidFill>
                <a:latin typeface="Montserrat" panose="00000500000000000000"/>
              </a:rPr>
              <a:t>SCHOOL OF COMPUTER ENGINEERING </a:t>
            </a:r>
            <a:endParaRPr lang="en-US" sz="1645" spc="-36">
              <a:solidFill>
                <a:srgbClr val="000000"/>
              </a:solidFill>
              <a:latin typeface="Montserrat" panose="00000500000000000000"/>
            </a:endParaRPr>
          </a:p>
          <a:p>
            <a:pPr algn="ctr">
              <a:lnSpc>
                <a:spcPts val="4110"/>
              </a:lnSpc>
            </a:pPr>
            <a:r>
              <a:rPr lang="en-US" sz="1645" spc="-36">
                <a:solidFill>
                  <a:srgbClr val="000000"/>
                </a:solidFill>
                <a:latin typeface="Montserrat" panose="00000500000000000000"/>
              </a:rPr>
              <a:t>BHUBANESWAR, ODISHA - 751024 </a:t>
            </a:r>
            <a:endParaRPr lang="en-US" sz="1645" spc="-36">
              <a:solidFill>
                <a:srgbClr val="000000"/>
              </a:solidFill>
              <a:latin typeface="Montserrat" panose="00000500000000000000"/>
            </a:endParaRPr>
          </a:p>
          <a:p>
            <a:pPr algn="ctr">
              <a:lnSpc>
                <a:spcPts val="820"/>
              </a:lnSpc>
            </a:pPr>
            <a:r>
              <a:rPr lang="en-US" sz="1645" spc="-36">
                <a:solidFill>
                  <a:srgbClr val="000000"/>
                </a:solidFill>
                <a:latin typeface="Montserrat" panose="00000500000000000000"/>
              </a:rPr>
              <a:t>May 2020 </a:t>
            </a:r>
            <a:endParaRPr lang="en-US" sz="1645" spc="-36">
              <a:solidFill>
                <a:srgbClr val="000000"/>
              </a:solidFill>
              <a:latin typeface="Montserrat" panose="00000500000000000000"/>
            </a:endParaRPr>
          </a:p>
        </p:txBody>
      </p:sp>
      <p:sp>
        <p:nvSpPr>
          <p:cNvPr id="9" name="Freeform 9"/>
          <p:cNvSpPr/>
          <p:nvPr/>
        </p:nvSpPr>
        <p:spPr>
          <a:xfrm rot="7659121">
            <a:off x="-4077304" y="-3576201"/>
            <a:ext cx="7629294" cy="7828566"/>
          </a:xfrm>
          <a:custGeom>
            <a:avLst/>
            <a:gdLst/>
            <a:ahLst/>
            <a:cxnLst/>
            <a:rect l="l" t="t" r="r" b="b"/>
            <a:pathLst>
              <a:path w="7629294" h="7828566">
                <a:moveTo>
                  <a:pt x="0" y="0"/>
                </a:moveTo>
                <a:lnTo>
                  <a:pt x="7629293" y="0"/>
                </a:lnTo>
                <a:lnTo>
                  <a:pt x="7629293" y="7828566"/>
                </a:lnTo>
                <a:lnTo>
                  <a:pt x="0" y="78285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7659121">
            <a:off x="13228535" y="6041130"/>
            <a:ext cx="7629294" cy="7828566"/>
          </a:xfrm>
          <a:custGeom>
            <a:avLst/>
            <a:gdLst/>
            <a:ahLst/>
            <a:cxnLst/>
            <a:rect l="l" t="t" r="r" b="b"/>
            <a:pathLst>
              <a:path w="7629294" h="7828566">
                <a:moveTo>
                  <a:pt x="0" y="0"/>
                </a:moveTo>
                <a:lnTo>
                  <a:pt x="7629293" y="0"/>
                </a:lnTo>
                <a:lnTo>
                  <a:pt x="7629293" y="7828567"/>
                </a:lnTo>
                <a:lnTo>
                  <a:pt x="0" y="78285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9E3F4"/>
        </a:solidFill>
        <a:effectLst/>
      </p:bgPr>
    </p:bg>
    <p:spTree>
      <p:nvGrpSpPr>
        <p:cNvPr id="1" name=""/>
        <p:cNvGrpSpPr/>
        <p:nvPr/>
      </p:nvGrpSpPr>
      <p:grpSpPr>
        <a:xfrm>
          <a:off x="0" y="0"/>
          <a:ext cx="0" cy="0"/>
          <a:chOff x="0" y="0"/>
          <a:chExt cx="0" cy="0"/>
        </a:xfrm>
      </p:grpSpPr>
      <p:sp>
        <p:nvSpPr>
          <p:cNvPr id="2" name="Freeform 2"/>
          <p:cNvSpPr/>
          <p:nvPr/>
        </p:nvSpPr>
        <p:spPr>
          <a:xfrm>
            <a:off x="9335730" y="620326"/>
            <a:ext cx="5778062" cy="5778062"/>
          </a:xfrm>
          <a:custGeom>
            <a:avLst/>
            <a:gdLst/>
            <a:ahLst/>
            <a:cxnLst/>
            <a:rect l="l" t="t" r="r" b="b"/>
            <a:pathLst>
              <a:path w="5778062" h="5778062">
                <a:moveTo>
                  <a:pt x="0" y="0"/>
                </a:moveTo>
                <a:lnTo>
                  <a:pt x="5778062" y="0"/>
                </a:lnTo>
                <a:lnTo>
                  <a:pt x="5778062" y="5778062"/>
                </a:lnTo>
                <a:lnTo>
                  <a:pt x="0" y="5778062"/>
                </a:lnTo>
                <a:lnTo>
                  <a:pt x="0" y="0"/>
                </a:lnTo>
                <a:close/>
              </a:path>
            </a:pathLst>
          </a:custGeom>
          <a:blipFill>
            <a:blip r:embed="rId1"/>
            <a:stretch>
              <a:fillRect/>
            </a:stretch>
          </a:blipFill>
        </p:spPr>
      </p:sp>
      <p:sp>
        <p:nvSpPr>
          <p:cNvPr id="3" name="TextBox 3"/>
          <p:cNvSpPr txBox="1"/>
          <p:nvPr/>
        </p:nvSpPr>
        <p:spPr>
          <a:xfrm>
            <a:off x="474541" y="7245817"/>
            <a:ext cx="16974613" cy="2389392"/>
          </a:xfrm>
          <a:prstGeom prst="rect">
            <a:avLst/>
          </a:prstGeom>
        </p:spPr>
        <p:txBody>
          <a:bodyPr lIns="0" tIns="0" rIns="0" bIns="0" rtlCol="0" anchor="t">
            <a:spAutoFit/>
          </a:bodyPr>
          <a:lstStyle/>
          <a:p>
            <a:pPr>
              <a:lnSpc>
                <a:spcPts val="6375"/>
              </a:lnSpc>
              <a:spcBef>
                <a:spcPct val="0"/>
              </a:spcBef>
            </a:pPr>
            <a:r>
              <a:rPr lang="en-US" sz="4555" spc="-45">
                <a:solidFill>
                  <a:srgbClr val="363636"/>
                </a:solidFill>
                <a:latin typeface="Montserrat Medium" panose="00000600000000000000"/>
              </a:rPr>
              <a:t> The script sets image size to 1024 pixels. It defines paths for RSNA pneumonia dataset images and the destination folder for processed data.</a:t>
            </a:r>
            <a:endParaRPr lang="en-US" sz="4555" spc="-45">
              <a:solidFill>
                <a:srgbClr val="363636"/>
              </a:solidFill>
              <a:latin typeface="Montserrat Medium" panose="00000600000000000000"/>
            </a:endParaRPr>
          </a:p>
        </p:txBody>
      </p:sp>
      <p:sp>
        <p:nvSpPr>
          <p:cNvPr id="4" name="TextBox 4"/>
          <p:cNvSpPr txBox="1"/>
          <p:nvPr/>
        </p:nvSpPr>
        <p:spPr>
          <a:xfrm>
            <a:off x="1738122" y="1457235"/>
            <a:ext cx="7223726" cy="4941154"/>
          </a:xfrm>
          <a:prstGeom prst="rect">
            <a:avLst/>
          </a:prstGeom>
        </p:spPr>
        <p:txBody>
          <a:bodyPr lIns="0" tIns="0" rIns="0" bIns="0" rtlCol="0" anchor="t">
            <a:spAutoFit/>
          </a:bodyPr>
          <a:lstStyle/>
          <a:p>
            <a:pPr>
              <a:lnSpc>
                <a:spcPts val="19135"/>
              </a:lnSpc>
            </a:pPr>
            <a:r>
              <a:rPr lang="en-US" sz="18400">
                <a:solidFill>
                  <a:srgbClr val="363636"/>
                </a:solidFill>
                <a:latin typeface="Montserrat Bold" panose="00000800000000000000"/>
              </a:rPr>
              <a:t>1024 </a:t>
            </a:r>
            <a:endParaRPr lang="en-US" sz="18400">
              <a:solidFill>
                <a:srgbClr val="363636"/>
              </a:solidFill>
              <a:latin typeface="Montserrat Bold" panose="00000800000000000000"/>
            </a:endParaRPr>
          </a:p>
          <a:p>
            <a:pPr>
              <a:lnSpc>
                <a:spcPts val="19135"/>
              </a:lnSpc>
            </a:pPr>
            <a:r>
              <a:rPr lang="en-US" sz="18400">
                <a:solidFill>
                  <a:srgbClr val="363636"/>
                </a:solidFill>
                <a:latin typeface="Montserrat Bold" panose="00000800000000000000"/>
              </a:rPr>
              <a:t>Pixels</a:t>
            </a:r>
            <a:endParaRPr lang="en-US" sz="18400">
              <a:solidFill>
                <a:srgbClr val="363636"/>
              </a:solidFill>
              <a:latin typeface="Montserrat Bold" panose="000008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9E3F4"/>
        </a:solidFill>
        <a:effectLst/>
      </p:bgPr>
    </p:bg>
    <p:spTree>
      <p:nvGrpSpPr>
        <p:cNvPr id="1" name=""/>
        <p:cNvGrpSpPr/>
        <p:nvPr/>
      </p:nvGrpSpPr>
      <p:grpSpPr>
        <a:xfrm>
          <a:off x="0" y="0"/>
          <a:ext cx="0" cy="0"/>
          <a:chOff x="0" y="0"/>
          <a:chExt cx="0" cy="0"/>
        </a:xfrm>
      </p:grpSpPr>
      <p:sp>
        <p:nvSpPr>
          <p:cNvPr id="2" name="TextBox 2"/>
          <p:cNvSpPr txBox="1"/>
          <p:nvPr/>
        </p:nvSpPr>
        <p:spPr>
          <a:xfrm>
            <a:off x="622080" y="1234477"/>
            <a:ext cx="17043840" cy="7770420"/>
          </a:xfrm>
          <a:prstGeom prst="rect">
            <a:avLst/>
          </a:prstGeom>
        </p:spPr>
        <p:txBody>
          <a:bodyPr lIns="0" tIns="0" rIns="0" bIns="0" rtlCol="0" anchor="t">
            <a:spAutoFit/>
          </a:bodyPr>
          <a:lstStyle/>
          <a:p>
            <a:pPr>
              <a:lnSpc>
                <a:spcPts val="3260"/>
              </a:lnSpc>
              <a:spcBef>
                <a:spcPct val="0"/>
              </a:spcBef>
            </a:pPr>
            <a:r>
              <a:rPr lang="en-US" sz="2325" spc="-23">
                <a:solidFill>
                  <a:srgbClr val="000000"/>
                </a:solidFill>
                <a:latin typeface="Montserrat Bold" panose="00000800000000000000"/>
              </a:rPr>
              <a:t>Project Analysis:</a:t>
            </a:r>
            <a:endParaRPr lang="en-US" sz="2325" spc="-23">
              <a:solidFill>
                <a:srgbClr val="000000"/>
              </a:solidFill>
              <a:latin typeface="Montserrat Bold" panose="00000800000000000000"/>
            </a:endParaRPr>
          </a:p>
          <a:p>
            <a:pPr>
              <a:lnSpc>
                <a:spcPts val="3260"/>
              </a:lnSpc>
              <a:spcBef>
                <a:spcPct val="0"/>
              </a:spcBef>
            </a:pPr>
            <a:r>
              <a:rPr lang="en-US" sz="2325" spc="-23">
                <a:solidFill>
                  <a:srgbClr val="000000"/>
                </a:solidFill>
                <a:latin typeface="Montserrat" panose="00000500000000000000"/>
              </a:rPr>
              <a:t>Data Analysis:</a:t>
            </a:r>
            <a:endParaRPr lang="en-US" sz="2325" spc="-23">
              <a:solidFill>
                <a:srgbClr val="000000"/>
              </a:solidFill>
              <a:latin typeface="Montserrat" panose="00000500000000000000"/>
            </a:endParaRPr>
          </a:p>
          <a:p>
            <a:pPr>
              <a:lnSpc>
                <a:spcPts val="3260"/>
              </a:lnSpc>
              <a:spcBef>
                <a:spcPct val="0"/>
              </a:spcBef>
            </a:pPr>
            <a:r>
              <a:rPr lang="en-US" sz="2325" spc="-23">
                <a:solidFill>
                  <a:srgbClr val="000000"/>
                </a:solidFill>
                <a:latin typeface="Montserrat" panose="00000500000000000000"/>
              </a:rPr>
              <a:t>- Explore the statistics of the dataset, such as the number of samples and the distribution of classes.</a:t>
            </a:r>
            <a:endParaRPr lang="en-US" sz="2325" spc="-23">
              <a:solidFill>
                <a:srgbClr val="000000"/>
              </a:solidFill>
              <a:latin typeface="Montserrat" panose="00000500000000000000"/>
            </a:endParaRPr>
          </a:p>
          <a:p>
            <a:pPr>
              <a:lnSpc>
                <a:spcPts val="3260"/>
              </a:lnSpc>
              <a:spcBef>
                <a:spcPct val="0"/>
              </a:spcBef>
            </a:pPr>
            <a:r>
              <a:rPr lang="en-US" sz="2325" spc="-23">
                <a:solidFill>
                  <a:srgbClr val="000000"/>
                </a:solidFill>
                <a:latin typeface="Montserrat" panose="00000500000000000000"/>
              </a:rPr>
              <a:t>- Visualize the data distributions and the annotations of the labels.</a:t>
            </a:r>
            <a:endParaRPr lang="en-US" sz="2325" spc="-23">
              <a:solidFill>
                <a:srgbClr val="000000"/>
              </a:solidFill>
              <a:latin typeface="Montserrat" panose="00000500000000000000"/>
            </a:endParaRPr>
          </a:p>
          <a:p>
            <a:pPr>
              <a:lnSpc>
                <a:spcPts val="3260"/>
              </a:lnSpc>
              <a:spcBef>
                <a:spcPct val="0"/>
              </a:spcBef>
            </a:pPr>
          </a:p>
          <a:p>
            <a:pPr>
              <a:lnSpc>
                <a:spcPts val="3260"/>
              </a:lnSpc>
              <a:spcBef>
                <a:spcPct val="0"/>
              </a:spcBef>
            </a:pPr>
            <a:r>
              <a:rPr lang="en-US" sz="2325" spc="-23">
                <a:solidFill>
                  <a:srgbClr val="000000"/>
                </a:solidFill>
                <a:latin typeface="Montserrat Bold" panose="00000800000000000000"/>
              </a:rPr>
              <a:t>System Design:</a:t>
            </a:r>
            <a:endParaRPr lang="en-US" sz="2325" spc="-23">
              <a:solidFill>
                <a:srgbClr val="000000"/>
              </a:solidFill>
              <a:latin typeface="Montserrat Bold" panose="00000800000000000000"/>
            </a:endParaRPr>
          </a:p>
          <a:p>
            <a:pPr>
              <a:lnSpc>
                <a:spcPts val="3260"/>
              </a:lnSpc>
              <a:spcBef>
                <a:spcPct val="0"/>
              </a:spcBef>
            </a:pPr>
            <a:r>
              <a:rPr lang="en-US" sz="2325" spc="-23">
                <a:solidFill>
                  <a:srgbClr val="000000"/>
                </a:solidFill>
                <a:latin typeface="Montserrat" panose="00000500000000000000"/>
              </a:rPr>
              <a:t>Data Processing:</a:t>
            </a:r>
            <a:endParaRPr lang="en-US" sz="2325" spc="-23">
              <a:solidFill>
                <a:srgbClr val="000000"/>
              </a:solidFill>
              <a:latin typeface="Montserrat" panose="00000500000000000000"/>
            </a:endParaRPr>
          </a:p>
          <a:p>
            <a:pPr>
              <a:lnSpc>
                <a:spcPts val="3260"/>
              </a:lnSpc>
              <a:spcBef>
                <a:spcPct val="0"/>
              </a:spcBef>
            </a:pPr>
            <a:r>
              <a:rPr lang="en-US" sz="2325" spc="-23">
                <a:solidFill>
                  <a:srgbClr val="000000"/>
                </a:solidFill>
                <a:latin typeface="Montserrat" panose="00000500000000000000"/>
              </a:rPr>
              <a:t>- Convert the DICOM images to the JPEG format to facilitate further processing.</a:t>
            </a:r>
            <a:endParaRPr lang="en-US" sz="2325" spc="-23">
              <a:solidFill>
                <a:srgbClr val="000000"/>
              </a:solidFill>
              <a:latin typeface="Montserrat" panose="00000500000000000000"/>
            </a:endParaRPr>
          </a:p>
          <a:p>
            <a:pPr>
              <a:lnSpc>
                <a:spcPts val="3260"/>
              </a:lnSpc>
              <a:spcBef>
                <a:spcPct val="0"/>
              </a:spcBef>
            </a:pPr>
            <a:r>
              <a:rPr lang="en-US" sz="2325" spc="-23">
                <a:solidFill>
                  <a:srgbClr val="000000"/>
                </a:solidFill>
                <a:latin typeface="Montserrat" panose="00000500000000000000"/>
              </a:rPr>
              <a:t>- Generate bounding box annotations for the training process.</a:t>
            </a:r>
            <a:endParaRPr lang="en-US" sz="2325" spc="-23">
              <a:solidFill>
                <a:srgbClr val="000000"/>
              </a:solidFill>
              <a:latin typeface="Montserrat" panose="00000500000000000000"/>
            </a:endParaRPr>
          </a:p>
          <a:p>
            <a:pPr>
              <a:lnSpc>
                <a:spcPts val="3260"/>
              </a:lnSpc>
              <a:spcBef>
                <a:spcPct val="0"/>
              </a:spcBef>
            </a:pPr>
          </a:p>
          <a:p>
            <a:pPr>
              <a:lnSpc>
                <a:spcPts val="3260"/>
              </a:lnSpc>
              <a:spcBef>
                <a:spcPct val="0"/>
              </a:spcBef>
            </a:pPr>
            <a:r>
              <a:rPr lang="en-US" sz="2325" spc="-23">
                <a:solidFill>
                  <a:srgbClr val="000000"/>
                </a:solidFill>
                <a:latin typeface="Montserrat Bold" panose="00000800000000000000"/>
              </a:rPr>
              <a:t>Model Selection:</a:t>
            </a:r>
            <a:endParaRPr lang="en-US" sz="2325" spc="-23">
              <a:solidFill>
                <a:srgbClr val="000000"/>
              </a:solidFill>
              <a:latin typeface="Montserrat Bold" panose="00000800000000000000"/>
            </a:endParaRPr>
          </a:p>
          <a:p>
            <a:pPr>
              <a:lnSpc>
                <a:spcPts val="3260"/>
              </a:lnSpc>
              <a:spcBef>
                <a:spcPct val="0"/>
              </a:spcBef>
            </a:pPr>
            <a:r>
              <a:rPr lang="en-US" sz="2325" spc="-23">
                <a:solidFill>
                  <a:srgbClr val="000000"/>
                </a:solidFill>
                <a:latin typeface="Montserrat" panose="00000500000000000000"/>
              </a:rPr>
              <a:t>- Choose the YOLOv9 architecture as the model of choice for object detection.</a:t>
            </a:r>
            <a:endParaRPr lang="en-US" sz="2325" spc="-23">
              <a:solidFill>
                <a:srgbClr val="000000"/>
              </a:solidFill>
              <a:latin typeface="Montserrat" panose="00000500000000000000"/>
            </a:endParaRPr>
          </a:p>
          <a:p>
            <a:pPr>
              <a:lnSpc>
                <a:spcPts val="3260"/>
              </a:lnSpc>
              <a:spcBef>
                <a:spcPct val="0"/>
              </a:spcBef>
            </a:pPr>
          </a:p>
          <a:p>
            <a:pPr>
              <a:lnSpc>
                <a:spcPts val="3260"/>
              </a:lnSpc>
              <a:spcBef>
                <a:spcPct val="0"/>
              </a:spcBef>
            </a:pPr>
            <a:r>
              <a:rPr lang="en-US" sz="2325" spc="-23">
                <a:solidFill>
                  <a:srgbClr val="000000"/>
                </a:solidFill>
                <a:latin typeface="Montserrat Bold" panose="00000800000000000000"/>
              </a:rPr>
              <a:t>Training Pipeline:</a:t>
            </a:r>
            <a:endParaRPr lang="en-US" sz="2325" spc="-23">
              <a:solidFill>
                <a:srgbClr val="000000"/>
              </a:solidFill>
              <a:latin typeface="Montserrat Bold" panose="00000800000000000000"/>
            </a:endParaRPr>
          </a:p>
          <a:p>
            <a:pPr>
              <a:lnSpc>
                <a:spcPts val="3260"/>
              </a:lnSpc>
              <a:spcBef>
                <a:spcPct val="0"/>
              </a:spcBef>
            </a:pPr>
            <a:r>
              <a:rPr lang="en-US" sz="2325" spc="-23">
                <a:solidFill>
                  <a:srgbClr val="000000"/>
                </a:solidFill>
                <a:latin typeface="Montserrat" panose="00000500000000000000"/>
              </a:rPr>
              <a:t>- Define the training configuration, including parameters such as the number of epochs and the learning rate.</a:t>
            </a:r>
            <a:endParaRPr lang="en-US" sz="2325" spc="-23">
              <a:solidFill>
                <a:srgbClr val="000000"/>
              </a:solidFill>
              <a:latin typeface="Montserrat" panose="00000500000000000000"/>
            </a:endParaRPr>
          </a:p>
          <a:p>
            <a:pPr>
              <a:lnSpc>
                <a:spcPts val="3260"/>
              </a:lnSpc>
              <a:spcBef>
                <a:spcPct val="0"/>
              </a:spcBef>
            </a:pPr>
            <a:r>
              <a:rPr lang="en-US" sz="2325" spc="-23">
                <a:solidFill>
                  <a:srgbClr val="000000"/>
                </a:solidFill>
                <a:latin typeface="Montserrat" panose="00000500000000000000"/>
              </a:rPr>
              <a:t>- Implement the training loop, ensuring to save checkpoints during the process.</a:t>
            </a:r>
            <a:endParaRPr lang="en-US" sz="2325" spc="-23">
              <a:solidFill>
                <a:srgbClr val="000000"/>
              </a:solidFill>
              <a:latin typeface="Montserrat" panose="00000500000000000000"/>
            </a:endParaRPr>
          </a:p>
          <a:p>
            <a:pPr>
              <a:lnSpc>
                <a:spcPts val="3260"/>
              </a:lnSpc>
              <a:spcBef>
                <a:spcPct val="0"/>
              </a:spcBef>
            </a:pPr>
          </a:p>
          <a:p>
            <a:pPr>
              <a:lnSpc>
                <a:spcPts val="3260"/>
              </a:lnSpc>
              <a:spcBef>
                <a:spcPct val="0"/>
              </a:spcBef>
            </a:pPr>
            <a:r>
              <a:rPr lang="en-US" sz="2325" spc="-23">
                <a:solidFill>
                  <a:srgbClr val="000000"/>
                </a:solidFill>
                <a:latin typeface="Montserrat Bold" panose="00000800000000000000"/>
              </a:rPr>
              <a:t>Validation Pipeline:</a:t>
            </a:r>
            <a:endParaRPr lang="en-US" sz="2325" spc="-23">
              <a:solidFill>
                <a:srgbClr val="000000"/>
              </a:solidFill>
              <a:latin typeface="Montserrat Bold" panose="00000800000000000000"/>
            </a:endParaRPr>
          </a:p>
          <a:p>
            <a:pPr>
              <a:lnSpc>
                <a:spcPts val="3260"/>
              </a:lnSpc>
              <a:spcBef>
                <a:spcPct val="0"/>
              </a:spcBef>
            </a:pPr>
            <a:r>
              <a:rPr lang="en-US" sz="2325" spc="-23">
                <a:solidFill>
                  <a:srgbClr val="000000"/>
                </a:solidFill>
                <a:latin typeface="Montserrat" panose="00000500000000000000"/>
              </a:rPr>
              <a:t>- Evaluate the model's performance on a separate validation set to assess its effectiveness in detecting pneumonia.</a:t>
            </a:r>
            <a:endParaRPr lang="en-US" sz="2325" spc="-23">
              <a:solidFill>
                <a:srgbClr val="000000"/>
              </a:solidFill>
              <a:latin typeface="Montserrat" panose="00000500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9E3F4"/>
        </a:solidFill>
        <a:effectLst/>
      </p:bgPr>
    </p:bg>
    <p:spTree>
      <p:nvGrpSpPr>
        <p:cNvPr id="1" name=""/>
        <p:cNvGrpSpPr/>
        <p:nvPr/>
      </p:nvGrpSpPr>
      <p:grpSpPr>
        <a:xfrm>
          <a:off x="0" y="0"/>
          <a:ext cx="0" cy="0"/>
          <a:chOff x="0" y="0"/>
          <a:chExt cx="0" cy="0"/>
        </a:xfrm>
      </p:grpSpPr>
      <p:sp>
        <p:nvSpPr>
          <p:cNvPr id="2" name="TextBox 2"/>
          <p:cNvSpPr txBox="1"/>
          <p:nvPr/>
        </p:nvSpPr>
        <p:spPr>
          <a:xfrm>
            <a:off x="491877" y="586800"/>
            <a:ext cx="13180106" cy="2259845"/>
          </a:xfrm>
          <a:prstGeom prst="rect">
            <a:avLst/>
          </a:prstGeom>
        </p:spPr>
        <p:txBody>
          <a:bodyPr lIns="0" tIns="0" rIns="0" bIns="0" rtlCol="0" anchor="t">
            <a:spAutoFit/>
          </a:bodyPr>
          <a:lstStyle/>
          <a:p>
            <a:pPr>
              <a:lnSpc>
                <a:spcPts val="3710"/>
              </a:lnSpc>
            </a:pPr>
          </a:p>
          <a:p>
            <a:pPr>
              <a:lnSpc>
                <a:spcPts val="3710"/>
              </a:lnSpc>
            </a:pPr>
            <a:r>
              <a:rPr lang="en-US" sz="2650">
                <a:solidFill>
                  <a:srgbClr val="000000"/>
                </a:solidFill>
                <a:latin typeface="Montserrat" panose="00000500000000000000"/>
              </a:rPr>
              <a:t>The provided code initializes a YOLOv9 model using a pre-trained checkpoint. It logs into Weights &amp; Biases for experiment tracking. The model is trained for 30 epochs, with periodic checkpoint saving. After training, the final model is saved as "</a:t>
            </a:r>
            <a:r>
              <a:rPr lang="en-US" sz="2650">
                <a:solidFill>
                  <a:srgbClr val="000000"/>
                </a:solidFill>
                <a:latin typeface="Montserrat Bold" panose="00000800000000000000"/>
              </a:rPr>
              <a:t>final_yolov9.pt</a:t>
            </a:r>
            <a:r>
              <a:rPr lang="en-US" sz="2650">
                <a:solidFill>
                  <a:srgbClr val="000000"/>
                </a:solidFill>
                <a:latin typeface="Montserrat" panose="00000500000000000000"/>
              </a:rPr>
              <a:t>".</a:t>
            </a:r>
            <a:endParaRPr lang="en-US" sz="2650">
              <a:solidFill>
                <a:srgbClr val="000000"/>
              </a:solidFill>
              <a:latin typeface="Montserrat" panose="00000500000000000000"/>
            </a:endParaRPr>
          </a:p>
        </p:txBody>
      </p:sp>
      <p:sp>
        <p:nvSpPr>
          <p:cNvPr id="3" name="Freeform 3"/>
          <p:cNvSpPr/>
          <p:nvPr/>
        </p:nvSpPr>
        <p:spPr>
          <a:xfrm>
            <a:off x="491877" y="3627543"/>
            <a:ext cx="12962181" cy="6015507"/>
          </a:xfrm>
          <a:custGeom>
            <a:avLst/>
            <a:gdLst/>
            <a:ahLst/>
            <a:cxnLst/>
            <a:rect l="l" t="t" r="r" b="b"/>
            <a:pathLst>
              <a:path w="12962181" h="6015507">
                <a:moveTo>
                  <a:pt x="0" y="0"/>
                </a:moveTo>
                <a:lnTo>
                  <a:pt x="12962181" y="0"/>
                </a:lnTo>
                <a:lnTo>
                  <a:pt x="12962181" y="6015507"/>
                </a:lnTo>
                <a:lnTo>
                  <a:pt x="0" y="6015507"/>
                </a:lnTo>
                <a:lnTo>
                  <a:pt x="0" y="0"/>
                </a:lnTo>
                <a:close/>
              </a:path>
            </a:pathLst>
          </a:custGeom>
          <a:blipFill>
            <a:blip r:embed="rId1"/>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9E3F4"/>
        </a:solidFill>
        <a:effectLst/>
      </p:bgPr>
    </p:bg>
    <p:spTree>
      <p:nvGrpSpPr>
        <p:cNvPr id="1" name=""/>
        <p:cNvGrpSpPr/>
        <p:nvPr/>
      </p:nvGrpSpPr>
      <p:grpSpPr>
        <a:xfrm>
          <a:off x="0" y="0"/>
          <a:ext cx="0" cy="0"/>
          <a:chOff x="0" y="0"/>
          <a:chExt cx="0" cy="0"/>
        </a:xfrm>
      </p:grpSpPr>
      <p:sp>
        <p:nvSpPr>
          <p:cNvPr id="2" name="TextBox 2"/>
          <p:cNvSpPr txBox="1"/>
          <p:nvPr/>
        </p:nvSpPr>
        <p:spPr>
          <a:xfrm>
            <a:off x="2262866" y="2363569"/>
            <a:ext cx="13762267" cy="5502711"/>
          </a:xfrm>
          <a:prstGeom prst="rect">
            <a:avLst/>
          </a:prstGeom>
        </p:spPr>
        <p:txBody>
          <a:bodyPr lIns="0" tIns="0" rIns="0" bIns="0" rtlCol="0" anchor="t">
            <a:spAutoFit/>
          </a:bodyPr>
          <a:lstStyle/>
          <a:p>
            <a:pPr marL="671195" lvl="1" indent="-335280">
              <a:lnSpc>
                <a:spcPts val="4350"/>
              </a:lnSpc>
              <a:buFont typeface="Arial" panose="020B0604020202020204"/>
              <a:buChar char="•"/>
            </a:pPr>
            <a:r>
              <a:rPr lang="en-US" sz="3105" spc="-31">
                <a:solidFill>
                  <a:srgbClr val="000000"/>
                </a:solidFill>
                <a:latin typeface="Montserrat" panose="00000500000000000000"/>
              </a:rPr>
              <a:t>The program is tracking the run with </a:t>
            </a:r>
            <a:r>
              <a:rPr lang="en-US" sz="3105" spc="-31">
                <a:solidFill>
                  <a:srgbClr val="000000"/>
                </a:solidFill>
                <a:latin typeface="Montserrat Bold" panose="00000800000000000000"/>
              </a:rPr>
              <a:t>wandb version 0.16.5.</a:t>
            </a:r>
            <a:endParaRPr lang="en-US" sz="3105" spc="-31">
              <a:solidFill>
                <a:srgbClr val="000000"/>
              </a:solidFill>
              <a:latin typeface="Montserrat Bold" panose="00000800000000000000"/>
            </a:endParaRPr>
          </a:p>
          <a:p>
            <a:pPr marL="671195" lvl="1" indent="-335280">
              <a:lnSpc>
                <a:spcPts val="4350"/>
              </a:lnSpc>
              <a:buFont typeface="Arial" panose="020B0604020202020204"/>
              <a:buChar char="•"/>
            </a:pPr>
            <a:r>
              <a:rPr lang="en-US" sz="3105" spc="-31">
                <a:solidFill>
                  <a:srgbClr val="000000"/>
                </a:solidFill>
                <a:latin typeface="Montserrat" panose="00000500000000000000"/>
              </a:rPr>
              <a:t>The program is freezing the layer 'model.22.dfl.conv.weight".</a:t>
            </a:r>
            <a:endParaRPr lang="en-US" sz="3105" spc="-31">
              <a:solidFill>
                <a:srgbClr val="000000"/>
              </a:solidFill>
              <a:latin typeface="Montserrat" panose="00000500000000000000"/>
            </a:endParaRPr>
          </a:p>
          <a:p>
            <a:pPr marL="671195" lvl="1" indent="-335280">
              <a:lnSpc>
                <a:spcPts val="4350"/>
              </a:lnSpc>
              <a:buFont typeface="Arial" panose="020B0604020202020204"/>
              <a:buChar char="•"/>
            </a:pPr>
            <a:r>
              <a:rPr lang="en-US" sz="3105" spc="-31">
                <a:solidFill>
                  <a:srgbClr val="000000"/>
                </a:solidFill>
                <a:latin typeface="Montserrat" panose="00000500000000000000"/>
              </a:rPr>
              <a:t>The program is downloading the file '</a:t>
            </a:r>
            <a:r>
              <a:rPr lang="en-US" sz="3105" spc="-31">
                <a:solidFill>
                  <a:srgbClr val="000000"/>
                </a:solidFill>
                <a:latin typeface="Montserrat Bold" panose="00000800000000000000"/>
              </a:rPr>
              <a:t>yolov8n.pt</a:t>
            </a:r>
            <a:r>
              <a:rPr lang="en-US" sz="3105" spc="-31">
                <a:solidFill>
                  <a:srgbClr val="000000"/>
                </a:solidFill>
                <a:latin typeface="Montserrat" panose="00000500000000000000"/>
              </a:rPr>
              <a:t>' from the internet.</a:t>
            </a:r>
            <a:endParaRPr lang="en-US" sz="3105" spc="-31">
              <a:solidFill>
                <a:srgbClr val="000000"/>
              </a:solidFill>
              <a:latin typeface="Montserrat" panose="00000500000000000000"/>
            </a:endParaRPr>
          </a:p>
          <a:p>
            <a:pPr marL="671195" lvl="1" indent="-335280">
              <a:lnSpc>
                <a:spcPts val="4350"/>
              </a:lnSpc>
              <a:buFont typeface="Arial" panose="020B0604020202020204"/>
              <a:buChar char="•"/>
            </a:pPr>
            <a:r>
              <a:rPr lang="en-US" sz="3105" spc="-31">
                <a:solidFill>
                  <a:srgbClr val="000000"/>
                </a:solidFill>
                <a:latin typeface="Montserrat" panose="00000500000000000000"/>
              </a:rPr>
              <a:t>The program is scanning the directories /kaggle/working/datasets/labels/train and /kaggle/working/datasets/labels/val.</a:t>
            </a:r>
            <a:endParaRPr lang="en-US" sz="3105" spc="-31">
              <a:solidFill>
                <a:srgbClr val="000000"/>
              </a:solidFill>
              <a:latin typeface="Montserrat" panose="00000500000000000000"/>
            </a:endParaRPr>
          </a:p>
          <a:p>
            <a:pPr marL="671195" lvl="1" indent="-335280">
              <a:lnSpc>
                <a:spcPts val="4350"/>
              </a:lnSpc>
              <a:buFont typeface="Arial" panose="020B0604020202020204"/>
              <a:buChar char="•"/>
            </a:pPr>
            <a:r>
              <a:rPr lang="en-US" sz="3105" spc="-31">
                <a:solidFill>
                  <a:srgbClr val="000000"/>
                </a:solidFill>
                <a:latin typeface="Montserrat" panose="00000500000000000000"/>
              </a:rPr>
              <a:t>The program is plotting labels to runs/detect/train/</a:t>
            </a:r>
            <a:r>
              <a:rPr lang="en-US" sz="3105" spc="-31">
                <a:solidFill>
                  <a:srgbClr val="000000"/>
                </a:solidFill>
                <a:latin typeface="Montserrat Bold" panose="00000800000000000000"/>
              </a:rPr>
              <a:t>labels.jpg</a:t>
            </a:r>
            <a:r>
              <a:rPr lang="en-US" sz="3105" spc="-31">
                <a:solidFill>
                  <a:srgbClr val="000000"/>
                </a:solidFill>
                <a:latin typeface="Montserrat" panose="00000500000000000000"/>
              </a:rPr>
              <a:t>.</a:t>
            </a:r>
            <a:endParaRPr lang="en-US" sz="3105" spc="-31">
              <a:solidFill>
                <a:srgbClr val="000000"/>
              </a:solidFill>
              <a:latin typeface="Montserrat" panose="00000500000000000000"/>
            </a:endParaRPr>
          </a:p>
          <a:p>
            <a:pPr marL="671195" lvl="1" indent="-335280">
              <a:lnSpc>
                <a:spcPts val="4350"/>
              </a:lnSpc>
              <a:buFont typeface="Arial" panose="020B0604020202020204"/>
              <a:buChar char="•"/>
            </a:pPr>
            <a:r>
              <a:rPr lang="en-US" sz="3105" spc="-31">
                <a:solidFill>
                  <a:srgbClr val="000000"/>
                </a:solidFill>
                <a:latin typeface="Montserrat Bold" panose="00000800000000000000"/>
              </a:rPr>
              <a:t>The program is using an SGD optimizer with a learning rate of 0.01 and a momentum of 0.9.</a:t>
            </a:r>
            <a:endParaRPr lang="en-US" sz="3105" spc="-31">
              <a:solidFill>
                <a:srgbClr val="000000"/>
              </a:solidFill>
              <a:latin typeface="Montserrat Bold" panose="00000800000000000000"/>
            </a:endParaRPr>
          </a:p>
          <a:p>
            <a:pPr marL="671195" lvl="1" indent="-335280">
              <a:lnSpc>
                <a:spcPts val="4350"/>
              </a:lnSpc>
              <a:buFont typeface="Arial" panose="020B0604020202020204"/>
              <a:buChar char="•"/>
            </a:pPr>
            <a:r>
              <a:rPr lang="en-US" sz="3105" spc="-31">
                <a:solidFill>
                  <a:srgbClr val="000000"/>
                </a:solidFill>
                <a:latin typeface="Montserrat" panose="00000500000000000000"/>
              </a:rPr>
              <a:t>The program is training for </a:t>
            </a:r>
            <a:r>
              <a:rPr lang="en-US" sz="3105" spc="-31">
                <a:solidFill>
                  <a:srgbClr val="000000"/>
                </a:solidFill>
                <a:latin typeface="Montserrat Bold" panose="00000800000000000000"/>
              </a:rPr>
              <a:t>30 epochs</a:t>
            </a:r>
            <a:r>
              <a:rPr lang="en-US" sz="3105" spc="-31">
                <a:solidFill>
                  <a:srgbClr val="000000"/>
                </a:solidFill>
                <a:latin typeface="Montserrat" panose="00000500000000000000"/>
              </a:rPr>
              <a:t>.</a:t>
            </a:r>
            <a:endParaRPr lang="en-US" sz="3105" spc="-31">
              <a:solidFill>
                <a:srgbClr val="000000"/>
              </a:solidFill>
              <a:latin typeface="Montserrat" panose="0000050000000000000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9E3F4"/>
        </a:solidFill>
        <a:effectLst/>
      </p:bgPr>
    </p:bg>
    <p:spTree>
      <p:nvGrpSpPr>
        <p:cNvPr id="1" name=""/>
        <p:cNvGrpSpPr/>
        <p:nvPr/>
      </p:nvGrpSpPr>
      <p:grpSpPr>
        <a:xfrm>
          <a:off x="0" y="0"/>
          <a:ext cx="0" cy="0"/>
          <a:chOff x="0" y="0"/>
          <a:chExt cx="0" cy="0"/>
        </a:xfrm>
      </p:grpSpPr>
      <p:sp>
        <p:nvSpPr>
          <p:cNvPr id="2" name="TextBox 2"/>
          <p:cNvSpPr txBox="1"/>
          <p:nvPr/>
        </p:nvSpPr>
        <p:spPr>
          <a:xfrm>
            <a:off x="287587" y="2058807"/>
            <a:ext cx="9729637" cy="6588487"/>
          </a:xfrm>
          <a:prstGeom prst="rect">
            <a:avLst/>
          </a:prstGeom>
        </p:spPr>
        <p:txBody>
          <a:bodyPr lIns="0" tIns="0" rIns="0" bIns="0" rtlCol="0" anchor="t">
            <a:spAutoFit/>
          </a:bodyPr>
          <a:lstStyle/>
          <a:p>
            <a:pPr>
              <a:lnSpc>
                <a:spcPts val="16780"/>
              </a:lnSpc>
            </a:pPr>
            <a:r>
              <a:rPr lang="en-US" sz="17660" spc="-883">
                <a:solidFill>
                  <a:srgbClr val="000000"/>
                </a:solidFill>
                <a:latin typeface="League Spartan" panose="00000800000000000000"/>
              </a:rPr>
              <a:t>What</a:t>
            </a:r>
            <a:endParaRPr lang="en-US" sz="17660" spc="-883">
              <a:solidFill>
                <a:srgbClr val="000000"/>
              </a:solidFill>
              <a:latin typeface="League Spartan" panose="00000800000000000000"/>
            </a:endParaRPr>
          </a:p>
          <a:p>
            <a:pPr>
              <a:lnSpc>
                <a:spcPts val="16780"/>
              </a:lnSpc>
            </a:pPr>
            <a:r>
              <a:rPr lang="en-US" sz="17660" spc="-883">
                <a:solidFill>
                  <a:srgbClr val="000000"/>
                </a:solidFill>
                <a:latin typeface="League Spartan" panose="00000800000000000000"/>
              </a:rPr>
              <a:t>is </a:t>
            </a:r>
            <a:endParaRPr lang="en-US" sz="17660" spc="-883">
              <a:solidFill>
                <a:srgbClr val="000000"/>
              </a:solidFill>
              <a:latin typeface="League Spartan" panose="00000800000000000000"/>
            </a:endParaRPr>
          </a:p>
          <a:p>
            <a:pPr algn="l">
              <a:lnSpc>
                <a:spcPts val="17255"/>
              </a:lnSpc>
            </a:pPr>
            <a:r>
              <a:rPr lang="en-US" sz="18160" spc="-908">
                <a:solidFill>
                  <a:srgbClr val="000000"/>
                </a:solidFill>
                <a:latin typeface="League Spartan" panose="00000800000000000000"/>
              </a:rPr>
              <a:t>wandb?</a:t>
            </a:r>
            <a:endParaRPr lang="en-US" sz="18160" spc="-908">
              <a:solidFill>
                <a:srgbClr val="000000"/>
              </a:solidFill>
              <a:latin typeface="League Spartan" panose="00000800000000000000"/>
            </a:endParaRPr>
          </a:p>
        </p:txBody>
      </p:sp>
      <p:sp>
        <p:nvSpPr>
          <p:cNvPr id="3" name="TextBox 3"/>
          <p:cNvSpPr txBox="1"/>
          <p:nvPr/>
        </p:nvSpPr>
        <p:spPr>
          <a:xfrm>
            <a:off x="10510250" y="981625"/>
            <a:ext cx="6962436" cy="8562425"/>
          </a:xfrm>
          <a:prstGeom prst="rect">
            <a:avLst/>
          </a:prstGeom>
        </p:spPr>
        <p:txBody>
          <a:bodyPr lIns="0" tIns="0" rIns="0" bIns="0" rtlCol="0" anchor="t">
            <a:spAutoFit/>
          </a:bodyPr>
          <a:lstStyle/>
          <a:p>
            <a:pPr>
              <a:lnSpc>
                <a:spcPts val="4515"/>
              </a:lnSpc>
            </a:pPr>
            <a:r>
              <a:rPr lang="en-US" sz="3450" spc="-172">
                <a:solidFill>
                  <a:srgbClr val="000000"/>
                </a:solidFill>
                <a:latin typeface="Montserrat" panose="00000500000000000000"/>
              </a:rPr>
              <a:t>Wandb, short for</a:t>
            </a:r>
            <a:endParaRPr lang="en-US" sz="3450" spc="-172">
              <a:solidFill>
                <a:srgbClr val="000000"/>
              </a:solidFill>
              <a:latin typeface="Montserrat" panose="00000500000000000000"/>
            </a:endParaRPr>
          </a:p>
          <a:p>
            <a:pPr>
              <a:lnSpc>
                <a:spcPts val="4515"/>
              </a:lnSpc>
            </a:pPr>
            <a:r>
              <a:rPr lang="en-US" sz="3450" spc="-172">
                <a:solidFill>
                  <a:srgbClr val="000000"/>
                </a:solidFill>
                <a:latin typeface="Montserrat" panose="00000500000000000000"/>
              </a:rPr>
              <a:t> </a:t>
            </a:r>
            <a:r>
              <a:rPr lang="en-US" sz="3450" spc="-172">
                <a:solidFill>
                  <a:srgbClr val="000000"/>
                </a:solidFill>
                <a:latin typeface="Montserrat Bold" panose="00000800000000000000"/>
              </a:rPr>
              <a:t>Weights &amp; Biases,</a:t>
            </a:r>
            <a:endParaRPr lang="en-US" sz="3450" spc="-172">
              <a:solidFill>
                <a:srgbClr val="000000"/>
              </a:solidFill>
              <a:latin typeface="Montserrat Bold" panose="00000800000000000000"/>
            </a:endParaRPr>
          </a:p>
          <a:p>
            <a:pPr>
              <a:lnSpc>
                <a:spcPts val="4515"/>
              </a:lnSpc>
            </a:pPr>
            <a:r>
              <a:rPr lang="en-US" sz="3450" spc="-172">
                <a:solidFill>
                  <a:srgbClr val="000000"/>
                </a:solidFill>
                <a:latin typeface="Montserrat" panose="00000500000000000000"/>
              </a:rPr>
              <a:t> is a machine learning experiment tracking and visualization platform. It's relevant to the above project as it enables researchers to monitor and analyze the training process of CNN models such as YOLOv8 or YOLOv9 for pneumonia detection. With wandb, researchers can track model performance metrics, visualize training progress, and collaborate effectively to improve model accuracy and efficiency.</a:t>
            </a:r>
            <a:endParaRPr lang="en-US" sz="3450" spc="-172">
              <a:solidFill>
                <a:srgbClr val="000000"/>
              </a:solidFill>
              <a:latin typeface="Montserrat" panose="00000500000000000000"/>
            </a:endParaRPr>
          </a:p>
          <a:p>
            <a:pPr algn="l">
              <a:lnSpc>
                <a:spcPts val="4515"/>
              </a:lnSpc>
            </a:p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9E3F4"/>
        </a:solidFill>
        <a:effectLst/>
      </p:bgPr>
    </p:bg>
    <p:spTree>
      <p:nvGrpSpPr>
        <p:cNvPr id="1" name=""/>
        <p:cNvGrpSpPr/>
        <p:nvPr/>
      </p:nvGrpSpPr>
      <p:grpSpPr>
        <a:xfrm>
          <a:off x="0" y="0"/>
          <a:ext cx="0" cy="0"/>
          <a:chOff x="0" y="0"/>
          <a:chExt cx="0" cy="0"/>
        </a:xfrm>
      </p:grpSpPr>
      <p:sp>
        <p:nvSpPr>
          <p:cNvPr id="2" name="Freeform 2"/>
          <p:cNvSpPr/>
          <p:nvPr/>
        </p:nvSpPr>
        <p:spPr>
          <a:xfrm>
            <a:off x="9291341" y="2864653"/>
            <a:ext cx="6645459" cy="6645459"/>
          </a:xfrm>
          <a:custGeom>
            <a:avLst/>
            <a:gdLst/>
            <a:ahLst/>
            <a:cxnLst/>
            <a:rect l="l" t="t" r="r" b="b"/>
            <a:pathLst>
              <a:path w="6645459" h="6645459">
                <a:moveTo>
                  <a:pt x="0" y="0"/>
                </a:moveTo>
                <a:lnTo>
                  <a:pt x="6645459" y="0"/>
                </a:lnTo>
                <a:lnTo>
                  <a:pt x="6645459" y="6645459"/>
                </a:lnTo>
                <a:lnTo>
                  <a:pt x="0" y="6645459"/>
                </a:lnTo>
                <a:lnTo>
                  <a:pt x="0" y="0"/>
                </a:lnTo>
                <a:close/>
              </a:path>
            </a:pathLst>
          </a:custGeom>
          <a:blipFill>
            <a:blip r:embed="rId1"/>
            <a:stretch>
              <a:fillRect/>
            </a:stretch>
          </a:blipFill>
        </p:spPr>
      </p:sp>
      <p:sp>
        <p:nvSpPr>
          <p:cNvPr id="3" name="Freeform 3"/>
          <p:cNvSpPr/>
          <p:nvPr/>
        </p:nvSpPr>
        <p:spPr>
          <a:xfrm>
            <a:off x="1460013" y="2864653"/>
            <a:ext cx="6645459" cy="6645459"/>
          </a:xfrm>
          <a:custGeom>
            <a:avLst/>
            <a:gdLst/>
            <a:ahLst/>
            <a:cxnLst/>
            <a:rect l="l" t="t" r="r" b="b"/>
            <a:pathLst>
              <a:path w="6645459" h="6645459">
                <a:moveTo>
                  <a:pt x="0" y="0"/>
                </a:moveTo>
                <a:lnTo>
                  <a:pt x="6645459" y="0"/>
                </a:lnTo>
                <a:lnTo>
                  <a:pt x="6645459" y="6645459"/>
                </a:lnTo>
                <a:lnTo>
                  <a:pt x="0" y="6645459"/>
                </a:lnTo>
                <a:lnTo>
                  <a:pt x="0" y="0"/>
                </a:lnTo>
                <a:close/>
              </a:path>
            </a:pathLst>
          </a:custGeom>
          <a:blipFill>
            <a:blip r:embed="rId2"/>
            <a:stretch>
              <a:fillRect/>
            </a:stretch>
          </a:blipFill>
        </p:spPr>
      </p:sp>
      <p:sp>
        <p:nvSpPr>
          <p:cNvPr id="4" name="TextBox 4"/>
          <p:cNvSpPr txBox="1"/>
          <p:nvPr/>
        </p:nvSpPr>
        <p:spPr>
          <a:xfrm>
            <a:off x="294681" y="675829"/>
            <a:ext cx="17993319" cy="1644015"/>
          </a:xfrm>
          <a:prstGeom prst="rect">
            <a:avLst/>
          </a:prstGeom>
        </p:spPr>
        <p:txBody>
          <a:bodyPr lIns="0" tIns="0" rIns="0" bIns="0" rtlCol="0" anchor="t">
            <a:spAutoFit/>
          </a:bodyPr>
          <a:lstStyle/>
          <a:p>
            <a:pPr>
              <a:lnSpc>
                <a:spcPts val="4410"/>
              </a:lnSpc>
            </a:pPr>
            <a:r>
              <a:rPr lang="en-US" sz="3150">
                <a:solidFill>
                  <a:srgbClr val="040506"/>
                </a:solidFill>
                <a:latin typeface="Montserrat Medium" panose="00000600000000000000"/>
              </a:rPr>
              <a:t>A bounding box, often abbreviated as bbox, is a rectangular frame drawn around an object in an image to indicate its location and size. In object detection tasks, bounding boxes are used to identify and localize objects within images.</a:t>
            </a:r>
            <a:endParaRPr lang="en-US" sz="3150">
              <a:solidFill>
                <a:srgbClr val="040506"/>
              </a:solidFill>
              <a:latin typeface="Montserrat Medium" panose="0000060000000000000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1588626" y="2557076"/>
            <a:ext cx="15110748" cy="1636395"/>
          </a:xfrm>
          <a:prstGeom prst="rect">
            <a:avLst/>
          </a:prstGeom>
        </p:spPr>
        <p:txBody>
          <a:bodyPr lIns="0" tIns="0" rIns="0" bIns="0" rtlCol="0" anchor="t">
            <a:spAutoFit/>
          </a:bodyPr>
          <a:lstStyle/>
          <a:p>
            <a:pPr marL="0" lvl="0" indent="0" algn="ctr">
              <a:lnSpc>
                <a:spcPts val="12860"/>
              </a:lnSpc>
              <a:spcBef>
                <a:spcPct val="0"/>
              </a:spcBef>
            </a:pPr>
            <a:r>
              <a:rPr lang="en-US" sz="10715">
                <a:solidFill>
                  <a:srgbClr val="363636"/>
                </a:solidFill>
                <a:latin typeface="Now Bold" panose="00000800000000000000"/>
              </a:rPr>
              <a:t>OUR TEAM</a:t>
            </a:r>
            <a:endParaRPr lang="en-US" sz="10715">
              <a:solidFill>
                <a:srgbClr val="363636"/>
              </a:solidFill>
              <a:latin typeface="Now Bold" panose="00000800000000000000"/>
            </a:endParaRPr>
          </a:p>
        </p:txBody>
      </p:sp>
      <p:sp>
        <p:nvSpPr>
          <p:cNvPr id="3" name="TextBox 3"/>
          <p:cNvSpPr txBox="1"/>
          <p:nvPr/>
        </p:nvSpPr>
        <p:spPr>
          <a:xfrm>
            <a:off x="5250861" y="4872036"/>
            <a:ext cx="7786278" cy="2708910"/>
          </a:xfrm>
          <a:prstGeom prst="rect">
            <a:avLst/>
          </a:prstGeom>
        </p:spPr>
        <p:txBody>
          <a:bodyPr lIns="0" tIns="0" rIns="0" bIns="0" rtlCol="0" anchor="t">
            <a:spAutoFit/>
          </a:bodyPr>
          <a:lstStyle/>
          <a:p>
            <a:pPr>
              <a:lnSpc>
                <a:spcPts val="4225"/>
              </a:lnSpc>
            </a:pPr>
            <a:r>
              <a:rPr lang="en-US" sz="3060" spc="217">
                <a:solidFill>
                  <a:srgbClr val="000000"/>
                </a:solidFill>
                <a:latin typeface="Montserrat Medium" panose="00000600000000000000"/>
              </a:rPr>
              <a:t>1. Abhishek Pradhan - 21053453</a:t>
            </a:r>
            <a:endParaRPr lang="en-US" sz="3060" spc="217">
              <a:solidFill>
                <a:srgbClr val="000000"/>
              </a:solidFill>
              <a:latin typeface="Montserrat Medium" panose="00000600000000000000"/>
            </a:endParaRPr>
          </a:p>
          <a:p>
            <a:pPr>
              <a:lnSpc>
                <a:spcPts val="4225"/>
              </a:lnSpc>
            </a:pPr>
            <a:r>
              <a:rPr lang="en-US" sz="3060" spc="217">
                <a:solidFill>
                  <a:srgbClr val="000000"/>
                </a:solidFill>
                <a:latin typeface="Montserrat Medium" panose="00000600000000000000"/>
              </a:rPr>
              <a:t>2.</a:t>
            </a:r>
            <a:r>
              <a:rPr lang="en-IN" altLang="en-US" sz="3060" spc="217">
                <a:solidFill>
                  <a:srgbClr val="000000"/>
                </a:solidFill>
                <a:latin typeface="Montserrat Medium" panose="00000600000000000000"/>
              </a:rPr>
              <a:t> </a:t>
            </a:r>
            <a:r>
              <a:rPr lang="en-US" sz="3060" spc="217">
                <a:solidFill>
                  <a:srgbClr val="000000"/>
                </a:solidFill>
                <a:latin typeface="Montserrat Medium" panose="00000600000000000000"/>
              </a:rPr>
              <a:t>Aditya Pandey - 21053359</a:t>
            </a:r>
            <a:endParaRPr lang="en-US" sz="3060" spc="217">
              <a:solidFill>
                <a:srgbClr val="000000"/>
              </a:solidFill>
              <a:latin typeface="Montserrat Medium" panose="00000600000000000000"/>
            </a:endParaRPr>
          </a:p>
          <a:p>
            <a:pPr>
              <a:lnSpc>
                <a:spcPts val="4225"/>
              </a:lnSpc>
            </a:pPr>
            <a:r>
              <a:rPr lang="en-US" sz="3060" spc="217">
                <a:solidFill>
                  <a:srgbClr val="000000"/>
                </a:solidFill>
                <a:latin typeface="Montserrat Medium" panose="00000600000000000000"/>
              </a:rPr>
              <a:t>3.</a:t>
            </a:r>
            <a:r>
              <a:rPr lang="en-IN" altLang="en-US" sz="3060" spc="217">
                <a:solidFill>
                  <a:srgbClr val="000000"/>
                </a:solidFill>
                <a:latin typeface="Montserrat Medium" panose="00000600000000000000"/>
              </a:rPr>
              <a:t> </a:t>
            </a:r>
            <a:r>
              <a:rPr lang="en-US" sz="3060" spc="217">
                <a:solidFill>
                  <a:srgbClr val="000000"/>
                </a:solidFill>
                <a:latin typeface="Montserrat Medium" panose="00000600000000000000"/>
              </a:rPr>
              <a:t>Pratham Mishra - 21052854</a:t>
            </a:r>
            <a:endParaRPr lang="en-US" sz="3060" spc="217">
              <a:solidFill>
                <a:srgbClr val="000000"/>
              </a:solidFill>
              <a:latin typeface="Montserrat Medium" panose="00000600000000000000"/>
            </a:endParaRPr>
          </a:p>
          <a:p>
            <a:pPr>
              <a:lnSpc>
                <a:spcPts val="4225"/>
              </a:lnSpc>
            </a:pPr>
            <a:r>
              <a:rPr lang="en-US" sz="3060" spc="217">
                <a:solidFill>
                  <a:srgbClr val="000000"/>
                </a:solidFill>
                <a:latin typeface="Montserrat Medium" panose="00000600000000000000"/>
              </a:rPr>
              <a:t>4. </a:t>
            </a:r>
            <a:r>
              <a:rPr lang="en-IN" altLang="en-US" sz="3060" spc="217">
                <a:solidFill>
                  <a:srgbClr val="000000"/>
                </a:solidFill>
                <a:latin typeface="Montserrat Medium" panose="00000600000000000000"/>
              </a:rPr>
              <a:t>Ratnaabh Singh</a:t>
            </a:r>
            <a:r>
              <a:rPr lang="en-US" sz="3060" spc="217">
                <a:solidFill>
                  <a:srgbClr val="000000"/>
                </a:solidFill>
                <a:latin typeface="Montserrat Medium" panose="00000600000000000000"/>
              </a:rPr>
              <a:t> - 21051</a:t>
            </a:r>
            <a:r>
              <a:rPr lang="en-IN" altLang="en-US" sz="3060" spc="217">
                <a:solidFill>
                  <a:srgbClr val="000000"/>
                </a:solidFill>
                <a:latin typeface="Montserrat Medium" panose="00000600000000000000"/>
              </a:rPr>
              <a:t>587</a:t>
            </a:r>
            <a:endParaRPr lang="en-US" sz="3060" spc="217">
              <a:solidFill>
                <a:srgbClr val="000000"/>
              </a:solidFill>
              <a:latin typeface="Montserrat Medium" panose="00000600000000000000"/>
            </a:endParaRPr>
          </a:p>
          <a:p>
            <a:pPr marL="0" lvl="0" indent="0">
              <a:lnSpc>
                <a:spcPts val="4225"/>
              </a:lnSpc>
            </a:pPr>
            <a:r>
              <a:rPr lang="en-US" sz="3060" spc="217">
                <a:solidFill>
                  <a:srgbClr val="000000"/>
                </a:solidFill>
                <a:latin typeface="Montserrat Medium" panose="00000600000000000000"/>
              </a:rPr>
              <a:t>5. Ankit kumar - 2105179</a:t>
            </a:r>
            <a:endParaRPr lang="en-US" sz="3060" spc="217">
              <a:solidFill>
                <a:srgbClr val="000000"/>
              </a:solidFill>
              <a:latin typeface="Montserrat Medium" panose="00000600000000000000"/>
            </a:endParaRPr>
          </a:p>
        </p:txBody>
      </p:sp>
      <p:sp>
        <p:nvSpPr>
          <p:cNvPr id="4" name="Freeform 4"/>
          <p:cNvSpPr/>
          <p:nvPr/>
        </p:nvSpPr>
        <p:spPr>
          <a:xfrm>
            <a:off x="-750098" y="5143500"/>
            <a:ext cx="5166650" cy="6958870"/>
          </a:xfrm>
          <a:custGeom>
            <a:avLst/>
            <a:gdLst/>
            <a:ahLst/>
            <a:cxnLst/>
            <a:rect l="l" t="t" r="r" b="b"/>
            <a:pathLst>
              <a:path w="5166650" h="6958870">
                <a:moveTo>
                  <a:pt x="0" y="0"/>
                </a:moveTo>
                <a:lnTo>
                  <a:pt x="5166650" y="0"/>
                </a:lnTo>
                <a:lnTo>
                  <a:pt x="5166650" y="6958870"/>
                </a:lnTo>
                <a:lnTo>
                  <a:pt x="0" y="6958870"/>
                </a:lnTo>
                <a:lnTo>
                  <a:pt x="0" y="0"/>
                </a:lnTo>
                <a:close/>
              </a:path>
            </a:pathLst>
          </a:custGeom>
          <a:blipFill>
            <a:blip r:embed="rId1"/>
            <a:stretch>
              <a:fillRect r="-214141"/>
            </a:stretch>
          </a:blipFill>
        </p:spPr>
      </p:sp>
      <p:sp>
        <p:nvSpPr>
          <p:cNvPr id="5" name="Freeform 5"/>
          <p:cNvSpPr/>
          <p:nvPr/>
        </p:nvSpPr>
        <p:spPr>
          <a:xfrm rot="-10726719">
            <a:off x="14900827" y="-1869642"/>
            <a:ext cx="5166650" cy="6958870"/>
          </a:xfrm>
          <a:custGeom>
            <a:avLst/>
            <a:gdLst/>
            <a:ahLst/>
            <a:cxnLst/>
            <a:rect l="l" t="t" r="r" b="b"/>
            <a:pathLst>
              <a:path w="5166650" h="6958870">
                <a:moveTo>
                  <a:pt x="0" y="0"/>
                </a:moveTo>
                <a:lnTo>
                  <a:pt x="5166650" y="0"/>
                </a:lnTo>
                <a:lnTo>
                  <a:pt x="5166650" y="6958869"/>
                </a:lnTo>
                <a:lnTo>
                  <a:pt x="0" y="6958869"/>
                </a:lnTo>
                <a:lnTo>
                  <a:pt x="0" y="0"/>
                </a:lnTo>
                <a:close/>
              </a:path>
            </a:pathLst>
          </a:custGeom>
          <a:blipFill>
            <a:blip r:embed="rId1"/>
            <a:stretch>
              <a:fillRect r="-214141"/>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9E3F4"/>
        </a:solidFill>
        <a:effectLst/>
      </p:bgPr>
    </p:bg>
    <p:spTree>
      <p:nvGrpSpPr>
        <p:cNvPr id="1" name=""/>
        <p:cNvGrpSpPr/>
        <p:nvPr/>
      </p:nvGrpSpPr>
      <p:grpSpPr>
        <a:xfrm>
          <a:off x="0" y="0"/>
          <a:ext cx="0" cy="0"/>
          <a:chOff x="0" y="0"/>
          <a:chExt cx="0" cy="0"/>
        </a:xfrm>
      </p:grpSpPr>
      <p:sp>
        <p:nvSpPr>
          <p:cNvPr id="2" name="TextBox 2"/>
          <p:cNvSpPr txBox="1"/>
          <p:nvPr/>
        </p:nvSpPr>
        <p:spPr>
          <a:xfrm>
            <a:off x="4758080" y="2437175"/>
            <a:ext cx="8771840" cy="846133"/>
          </a:xfrm>
          <a:prstGeom prst="rect">
            <a:avLst/>
          </a:prstGeom>
        </p:spPr>
        <p:txBody>
          <a:bodyPr lIns="0" tIns="0" rIns="0" bIns="0" rtlCol="0" anchor="t">
            <a:spAutoFit/>
          </a:bodyPr>
          <a:lstStyle/>
          <a:p>
            <a:pPr algn="ctr">
              <a:lnSpc>
                <a:spcPts val="6910"/>
              </a:lnSpc>
            </a:pPr>
            <a:r>
              <a:rPr lang="en-US" sz="4935">
                <a:solidFill>
                  <a:srgbClr val="000000"/>
                </a:solidFill>
                <a:latin typeface="Montserrat Bold" panose="00000800000000000000"/>
              </a:rPr>
              <a:t>Conclusion &amp; future scope</a:t>
            </a:r>
            <a:endParaRPr lang="en-US" sz="4935">
              <a:solidFill>
                <a:srgbClr val="000000"/>
              </a:solidFill>
              <a:latin typeface="Montserrat Bold" panose="00000800000000000000"/>
            </a:endParaRPr>
          </a:p>
        </p:txBody>
      </p:sp>
      <p:sp>
        <p:nvSpPr>
          <p:cNvPr id="3" name="TextBox 3"/>
          <p:cNvSpPr txBox="1"/>
          <p:nvPr/>
        </p:nvSpPr>
        <p:spPr>
          <a:xfrm>
            <a:off x="1706359" y="3721932"/>
            <a:ext cx="14875283" cy="2785986"/>
          </a:xfrm>
          <a:prstGeom prst="rect">
            <a:avLst/>
          </a:prstGeom>
        </p:spPr>
        <p:txBody>
          <a:bodyPr lIns="0" tIns="0" rIns="0" bIns="0" rtlCol="0" anchor="t">
            <a:spAutoFit/>
          </a:bodyPr>
          <a:lstStyle/>
          <a:p>
            <a:pPr algn="ctr">
              <a:lnSpc>
                <a:spcPts val="4465"/>
              </a:lnSpc>
            </a:pPr>
            <a:r>
              <a:rPr lang="en-US" sz="3190">
                <a:solidFill>
                  <a:srgbClr val="000000"/>
                </a:solidFill>
                <a:latin typeface="Montserrat" panose="00000500000000000000"/>
              </a:rPr>
              <a:t>Utilizing a CNN, we successfully trained a model for pneumonia detection in chest X-ray images. Achievements include tailored CNN architecture design, model training, and evaluation. This project highlights the potential impact of automated pneumonia detection, paving the way for future improvements and real-world deployment.</a:t>
            </a:r>
            <a:endParaRPr lang="en-US" sz="3190">
              <a:solidFill>
                <a:srgbClr val="000000"/>
              </a:solidFill>
              <a:latin typeface="Montserrat" panose="000005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9E3F4"/>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5019320" y="2901697"/>
            <a:ext cx="1400485" cy="6493178"/>
            <a:chOff x="0" y="0"/>
            <a:chExt cx="368852" cy="1710138"/>
          </a:xfrm>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solidFill>
              <a:srgbClr val="7C41DB"/>
            </a:solidFill>
          </p:spPr>
        </p:sp>
        <p:sp>
          <p:nvSpPr>
            <p:cNvPr id="5" name="TextBox 5"/>
            <p:cNvSpPr txBox="1"/>
            <p:nvPr/>
          </p:nvSpPr>
          <p:spPr>
            <a:xfrm>
              <a:off x="0" y="-19050"/>
              <a:ext cx="368852" cy="1729188"/>
            </a:xfrm>
            <a:prstGeom prst="rect">
              <a:avLst/>
            </a:prstGeom>
          </p:spPr>
          <p:txBody>
            <a:bodyPr lIns="50800" tIns="50800" rIns="50800" bIns="50800" rtlCol="0" anchor="ctr"/>
            <a:lstStyle/>
            <a:p>
              <a:pPr algn="ctr">
                <a:lnSpc>
                  <a:spcPts val="2860"/>
                </a:lnSpc>
              </a:pPr>
            </a:p>
          </p:txBody>
        </p:sp>
      </p:grpSp>
      <p:sp>
        <p:nvSpPr>
          <p:cNvPr id="6" name="TextBox 6"/>
          <p:cNvSpPr txBox="1"/>
          <p:nvPr/>
        </p:nvSpPr>
        <p:spPr>
          <a:xfrm>
            <a:off x="4980992" y="1046519"/>
            <a:ext cx="7416941" cy="1676817"/>
          </a:xfrm>
          <a:prstGeom prst="rect">
            <a:avLst/>
          </a:prstGeom>
        </p:spPr>
        <p:txBody>
          <a:bodyPr lIns="0" tIns="0" rIns="0" bIns="0" rtlCol="0" anchor="t">
            <a:spAutoFit/>
          </a:bodyPr>
          <a:lstStyle/>
          <a:p>
            <a:pPr algn="ctr">
              <a:lnSpc>
                <a:spcPts val="13775"/>
              </a:lnSpc>
            </a:pPr>
            <a:r>
              <a:rPr lang="en-US" sz="9980" spc="978">
                <a:solidFill>
                  <a:srgbClr val="231F20"/>
                </a:solidFill>
                <a:latin typeface="Montserrat Bold" panose="00000800000000000000"/>
              </a:rPr>
              <a:t>CONTENT</a:t>
            </a:r>
            <a:endParaRPr lang="en-US" sz="9980" spc="978">
              <a:solidFill>
                <a:srgbClr val="231F20"/>
              </a:solidFill>
              <a:latin typeface="Montserrat Bold" panose="00000800000000000000"/>
            </a:endParaRP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5231353" y="3234710"/>
            <a:ext cx="937219" cy="647700"/>
          </a:xfrm>
          <a:prstGeom prst="rect">
            <a:avLst/>
          </a:prstGeom>
        </p:spPr>
        <p:txBody>
          <a:bodyPr lIns="0" tIns="0" rIns="0" bIns="0" rtlCol="0" anchor="t">
            <a:spAutoFit/>
          </a:bodyPr>
          <a:lstStyle/>
          <a:p>
            <a:pPr algn="ctr">
              <a:lnSpc>
                <a:spcPts val="5125"/>
              </a:lnSpc>
            </a:pPr>
            <a:r>
              <a:rPr lang="en-US" sz="4270">
                <a:solidFill>
                  <a:srgbClr val="F2F4F5"/>
                </a:solidFill>
                <a:latin typeface="Montserrat Bold Italics" panose="00000800000000000000"/>
              </a:rPr>
              <a:t>01</a:t>
            </a:r>
            <a:endParaRPr lang="en-US" sz="4270">
              <a:solidFill>
                <a:srgbClr val="F2F4F5"/>
              </a:solidFill>
              <a:latin typeface="Montserrat Bold Italics" panose="00000800000000000000"/>
            </a:endParaRPr>
          </a:p>
        </p:txBody>
      </p:sp>
      <p:sp>
        <p:nvSpPr>
          <p:cNvPr id="9" name="TextBox 9"/>
          <p:cNvSpPr txBox="1"/>
          <p:nvPr/>
        </p:nvSpPr>
        <p:spPr>
          <a:xfrm>
            <a:off x="5231353" y="4031829"/>
            <a:ext cx="937219" cy="647700"/>
          </a:xfrm>
          <a:prstGeom prst="rect">
            <a:avLst/>
          </a:prstGeom>
        </p:spPr>
        <p:txBody>
          <a:bodyPr lIns="0" tIns="0" rIns="0" bIns="0" rtlCol="0" anchor="t">
            <a:spAutoFit/>
          </a:bodyPr>
          <a:lstStyle/>
          <a:p>
            <a:pPr algn="ctr">
              <a:lnSpc>
                <a:spcPts val="5125"/>
              </a:lnSpc>
            </a:pPr>
            <a:r>
              <a:rPr lang="en-US" sz="4270">
                <a:solidFill>
                  <a:srgbClr val="F2F4F5"/>
                </a:solidFill>
                <a:latin typeface="Montserrat Bold Italics" panose="00000800000000000000"/>
              </a:rPr>
              <a:t>02</a:t>
            </a:r>
            <a:endParaRPr lang="en-US" sz="4270">
              <a:solidFill>
                <a:srgbClr val="F2F4F5"/>
              </a:solidFill>
              <a:latin typeface="Montserrat Bold Italics" panose="00000800000000000000"/>
            </a:endParaRPr>
          </a:p>
        </p:txBody>
      </p:sp>
      <p:sp>
        <p:nvSpPr>
          <p:cNvPr id="10" name="TextBox 10"/>
          <p:cNvSpPr txBox="1"/>
          <p:nvPr/>
        </p:nvSpPr>
        <p:spPr>
          <a:xfrm>
            <a:off x="5231353" y="4912986"/>
            <a:ext cx="937219" cy="647700"/>
          </a:xfrm>
          <a:prstGeom prst="rect">
            <a:avLst/>
          </a:prstGeom>
        </p:spPr>
        <p:txBody>
          <a:bodyPr lIns="0" tIns="0" rIns="0" bIns="0" rtlCol="0" anchor="t">
            <a:spAutoFit/>
          </a:bodyPr>
          <a:lstStyle/>
          <a:p>
            <a:pPr algn="ctr">
              <a:lnSpc>
                <a:spcPts val="5125"/>
              </a:lnSpc>
            </a:pPr>
            <a:r>
              <a:rPr lang="en-US" sz="4270">
                <a:solidFill>
                  <a:srgbClr val="F2F4F5"/>
                </a:solidFill>
                <a:latin typeface="Montserrat Bold Italics" panose="00000800000000000000"/>
              </a:rPr>
              <a:t>03</a:t>
            </a:r>
            <a:endParaRPr lang="en-US" sz="4270">
              <a:solidFill>
                <a:srgbClr val="F2F4F5"/>
              </a:solidFill>
              <a:latin typeface="Montserrat Bold Italics" panose="00000800000000000000"/>
            </a:endParaRPr>
          </a:p>
        </p:txBody>
      </p:sp>
      <p:sp>
        <p:nvSpPr>
          <p:cNvPr id="11" name="TextBox 11"/>
          <p:cNvSpPr txBox="1"/>
          <p:nvPr/>
        </p:nvSpPr>
        <p:spPr>
          <a:xfrm>
            <a:off x="5231353" y="5710105"/>
            <a:ext cx="937219" cy="647700"/>
          </a:xfrm>
          <a:prstGeom prst="rect">
            <a:avLst/>
          </a:prstGeom>
        </p:spPr>
        <p:txBody>
          <a:bodyPr lIns="0" tIns="0" rIns="0" bIns="0" rtlCol="0" anchor="t">
            <a:spAutoFit/>
          </a:bodyPr>
          <a:lstStyle/>
          <a:p>
            <a:pPr algn="ctr">
              <a:lnSpc>
                <a:spcPts val="5125"/>
              </a:lnSpc>
            </a:pPr>
            <a:r>
              <a:rPr lang="en-US" sz="4270">
                <a:solidFill>
                  <a:srgbClr val="F2F4F5"/>
                </a:solidFill>
                <a:latin typeface="Montserrat Bold Italics" panose="00000800000000000000"/>
              </a:rPr>
              <a:t>04</a:t>
            </a:r>
            <a:endParaRPr lang="en-US" sz="4270">
              <a:solidFill>
                <a:srgbClr val="F2F4F5"/>
              </a:solidFill>
              <a:latin typeface="Montserrat Bold Italics" panose="00000800000000000000"/>
            </a:endParaRPr>
          </a:p>
        </p:txBody>
      </p:sp>
      <p:sp>
        <p:nvSpPr>
          <p:cNvPr id="12" name="TextBox 12"/>
          <p:cNvSpPr txBox="1"/>
          <p:nvPr/>
        </p:nvSpPr>
        <p:spPr>
          <a:xfrm>
            <a:off x="5250954" y="6502482"/>
            <a:ext cx="937219" cy="647700"/>
          </a:xfrm>
          <a:prstGeom prst="rect">
            <a:avLst/>
          </a:prstGeom>
        </p:spPr>
        <p:txBody>
          <a:bodyPr lIns="0" tIns="0" rIns="0" bIns="0" rtlCol="0" anchor="t">
            <a:spAutoFit/>
          </a:bodyPr>
          <a:lstStyle/>
          <a:p>
            <a:pPr algn="ctr">
              <a:lnSpc>
                <a:spcPts val="5125"/>
              </a:lnSpc>
            </a:pPr>
            <a:r>
              <a:rPr lang="en-US" sz="4270">
                <a:solidFill>
                  <a:srgbClr val="F2F4F5"/>
                </a:solidFill>
                <a:latin typeface="Montserrat Bold Italics" panose="00000800000000000000"/>
              </a:rPr>
              <a:t>05</a:t>
            </a:r>
            <a:endParaRPr lang="en-US" sz="4270">
              <a:solidFill>
                <a:srgbClr val="F2F4F5"/>
              </a:solidFill>
              <a:latin typeface="Montserrat Bold Italics" panose="00000800000000000000"/>
            </a:endParaRPr>
          </a:p>
        </p:txBody>
      </p:sp>
      <p:sp>
        <p:nvSpPr>
          <p:cNvPr id="13" name="TextBox 13"/>
          <p:cNvSpPr txBox="1"/>
          <p:nvPr/>
        </p:nvSpPr>
        <p:spPr>
          <a:xfrm>
            <a:off x="5250954" y="7333446"/>
            <a:ext cx="937219" cy="647700"/>
          </a:xfrm>
          <a:prstGeom prst="rect">
            <a:avLst/>
          </a:prstGeom>
        </p:spPr>
        <p:txBody>
          <a:bodyPr lIns="0" tIns="0" rIns="0" bIns="0" rtlCol="0" anchor="t">
            <a:spAutoFit/>
          </a:bodyPr>
          <a:lstStyle/>
          <a:p>
            <a:pPr algn="ctr">
              <a:lnSpc>
                <a:spcPts val="5125"/>
              </a:lnSpc>
            </a:pPr>
            <a:r>
              <a:rPr lang="en-US" sz="4270">
                <a:solidFill>
                  <a:srgbClr val="F2F4F5"/>
                </a:solidFill>
                <a:latin typeface="Montserrat Bold Italics" panose="00000800000000000000"/>
              </a:rPr>
              <a:t>06</a:t>
            </a:r>
            <a:endParaRPr lang="en-US" sz="4270">
              <a:solidFill>
                <a:srgbClr val="F2F4F5"/>
              </a:solidFill>
              <a:latin typeface="Montserrat Bold Italics" panose="00000800000000000000"/>
            </a:endParaRPr>
          </a:p>
        </p:txBody>
      </p:sp>
      <p:sp>
        <p:nvSpPr>
          <p:cNvPr id="14" name="TextBox 14"/>
          <p:cNvSpPr txBox="1"/>
          <p:nvPr/>
        </p:nvSpPr>
        <p:spPr>
          <a:xfrm>
            <a:off x="5250954" y="8183739"/>
            <a:ext cx="937219" cy="647700"/>
          </a:xfrm>
          <a:prstGeom prst="rect">
            <a:avLst/>
          </a:prstGeom>
        </p:spPr>
        <p:txBody>
          <a:bodyPr lIns="0" tIns="0" rIns="0" bIns="0" rtlCol="0" anchor="t">
            <a:spAutoFit/>
          </a:bodyPr>
          <a:lstStyle/>
          <a:p>
            <a:pPr algn="ctr">
              <a:lnSpc>
                <a:spcPts val="5125"/>
              </a:lnSpc>
            </a:pPr>
            <a:r>
              <a:rPr lang="en-US" sz="4270">
                <a:solidFill>
                  <a:srgbClr val="F2F4F5"/>
                </a:solidFill>
                <a:latin typeface="Montserrat Bold Italics" panose="00000800000000000000"/>
              </a:rPr>
              <a:t>07</a:t>
            </a:r>
            <a:endParaRPr lang="en-US" sz="4270">
              <a:solidFill>
                <a:srgbClr val="F2F4F5"/>
              </a:solidFill>
              <a:latin typeface="Montserrat Bold Italics" panose="00000800000000000000"/>
            </a:endParaRPr>
          </a:p>
        </p:txBody>
      </p:sp>
      <p:sp>
        <p:nvSpPr>
          <p:cNvPr id="15" name="TextBox 15"/>
          <p:cNvSpPr txBox="1"/>
          <p:nvPr/>
        </p:nvSpPr>
        <p:spPr>
          <a:xfrm>
            <a:off x="6607430" y="3333137"/>
            <a:ext cx="5790503" cy="418548"/>
          </a:xfrm>
          <a:prstGeom prst="rect">
            <a:avLst/>
          </a:prstGeom>
        </p:spPr>
        <p:txBody>
          <a:bodyPr lIns="0" tIns="0" rIns="0" bIns="0" rtlCol="0" anchor="t">
            <a:spAutoFit/>
          </a:bodyPr>
          <a:lstStyle/>
          <a:p>
            <a:pPr>
              <a:lnSpc>
                <a:spcPts val="3485"/>
              </a:lnSpc>
            </a:pPr>
            <a:r>
              <a:rPr lang="en-US" sz="2525" spc="247">
                <a:solidFill>
                  <a:srgbClr val="231F20"/>
                </a:solidFill>
                <a:latin typeface="Montserrat" panose="00000500000000000000"/>
              </a:rPr>
              <a:t>INTRODUCTION</a:t>
            </a:r>
            <a:endParaRPr lang="en-US" sz="2525" spc="247">
              <a:solidFill>
                <a:srgbClr val="231F20"/>
              </a:solidFill>
              <a:latin typeface="Montserrat" panose="00000500000000000000"/>
            </a:endParaRPr>
          </a:p>
        </p:txBody>
      </p:sp>
      <p:sp>
        <p:nvSpPr>
          <p:cNvPr id="16" name="TextBox 16"/>
          <p:cNvSpPr txBox="1"/>
          <p:nvPr/>
        </p:nvSpPr>
        <p:spPr>
          <a:xfrm>
            <a:off x="6607430" y="4127355"/>
            <a:ext cx="6076629" cy="418548"/>
          </a:xfrm>
          <a:prstGeom prst="rect">
            <a:avLst/>
          </a:prstGeom>
        </p:spPr>
        <p:txBody>
          <a:bodyPr lIns="0" tIns="0" rIns="0" bIns="0" rtlCol="0" anchor="t">
            <a:spAutoFit/>
          </a:bodyPr>
          <a:lstStyle/>
          <a:p>
            <a:pPr>
              <a:lnSpc>
                <a:spcPts val="3485"/>
              </a:lnSpc>
            </a:pPr>
            <a:r>
              <a:rPr lang="en-US" sz="2525" spc="247">
                <a:solidFill>
                  <a:srgbClr val="231F20"/>
                </a:solidFill>
                <a:latin typeface="DM Sans"/>
              </a:rPr>
              <a:t>PROJECT VISION AND MISSION</a:t>
            </a:r>
            <a:endParaRPr lang="en-US" sz="2525" spc="247">
              <a:solidFill>
                <a:srgbClr val="231F20"/>
              </a:solidFill>
              <a:latin typeface="DM Sans"/>
            </a:endParaRPr>
          </a:p>
        </p:txBody>
      </p:sp>
      <p:sp>
        <p:nvSpPr>
          <p:cNvPr id="17" name="TextBox 17"/>
          <p:cNvSpPr txBox="1"/>
          <p:nvPr/>
        </p:nvSpPr>
        <p:spPr>
          <a:xfrm>
            <a:off x="6607430" y="5047445"/>
            <a:ext cx="7880063" cy="418548"/>
          </a:xfrm>
          <a:prstGeom prst="rect">
            <a:avLst/>
          </a:prstGeom>
        </p:spPr>
        <p:txBody>
          <a:bodyPr lIns="0" tIns="0" rIns="0" bIns="0" rtlCol="0" anchor="t">
            <a:spAutoFit/>
          </a:bodyPr>
          <a:lstStyle/>
          <a:p>
            <a:pPr marL="0" lvl="0" indent="0" algn="l">
              <a:lnSpc>
                <a:spcPts val="3485"/>
              </a:lnSpc>
              <a:spcBef>
                <a:spcPct val="0"/>
              </a:spcBef>
            </a:pPr>
            <a:r>
              <a:rPr lang="en-US" sz="2525" spc="247">
                <a:solidFill>
                  <a:srgbClr val="231F20"/>
                </a:solidFill>
                <a:latin typeface="DM Sans"/>
              </a:rPr>
              <a:t>CNN(CONVOLUTIONAL NEURAL NETWORK)</a:t>
            </a:r>
            <a:endParaRPr lang="en-US" sz="2525" spc="247">
              <a:solidFill>
                <a:srgbClr val="231F20"/>
              </a:solidFill>
              <a:latin typeface="DM Sans"/>
            </a:endParaRPr>
          </a:p>
        </p:txBody>
      </p:sp>
      <p:sp>
        <p:nvSpPr>
          <p:cNvPr id="18" name="TextBox 18"/>
          <p:cNvSpPr txBox="1"/>
          <p:nvPr/>
        </p:nvSpPr>
        <p:spPr>
          <a:xfrm>
            <a:off x="6607430" y="5841663"/>
            <a:ext cx="6076629" cy="418548"/>
          </a:xfrm>
          <a:prstGeom prst="rect">
            <a:avLst/>
          </a:prstGeom>
        </p:spPr>
        <p:txBody>
          <a:bodyPr lIns="0" tIns="0" rIns="0" bIns="0" rtlCol="0" anchor="t">
            <a:spAutoFit/>
          </a:bodyPr>
          <a:lstStyle/>
          <a:p>
            <a:pPr marL="0" lvl="0" indent="0" algn="l">
              <a:lnSpc>
                <a:spcPts val="3485"/>
              </a:lnSpc>
              <a:spcBef>
                <a:spcPct val="0"/>
              </a:spcBef>
            </a:pPr>
            <a:r>
              <a:rPr lang="en-US" sz="2525" spc="247">
                <a:solidFill>
                  <a:srgbClr val="231F20"/>
                </a:solidFill>
                <a:latin typeface="DM Sans"/>
              </a:rPr>
              <a:t>YOLOV9</a:t>
            </a:r>
            <a:endParaRPr lang="en-US" sz="2525" spc="247">
              <a:solidFill>
                <a:srgbClr val="231F20"/>
              </a:solidFill>
              <a:latin typeface="DM Sans"/>
            </a:endParaRPr>
          </a:p>
        </p:txBody>
      </p:sp>
      <p:sp>
        <p:nvSpPr>
          <p:cNvPr id="19" name="TextBox 19"/>
          <p:cNvSpPr txBox="1"/>
          <p:nvPr/>
        </p:nvSpPr>
        <p:spPr>
          <a:xfrm>
            <a:off x="6607430" y="6642507"/>
            <a:ext cx="6076629" cy="418548"/>
          </a:xfrm>
          <a:prstGeom prst="rect">
            <a:avLst/>
          </a:prstGeom>
        </p:spPr>
        <p:txBody>
          <a:bodyPr lIns="0" tIns="0" rIns="0" bIns="0" rtlCol="0" anchor="t">
            <a:spAutoFit/>
          </a:bodyPr>
          <a:lstStyle/>
          <a:p>
            <a:pPr marL="0" lvl="0" indent="0" algn="l">
              <a:lnSpc>
                <a:spcPts val="3485"/>
              </a:lnSpc>
              <a:spcBef>
                <a:spcPct val="0"/>
              </a:spcBef>
            </a:pPr>
            <a:r>
              <a:rPr lang="en-US" sz="2525" spc="247">
                <a:solidFill>
                  <a:srgbClr val="231F20"/>
                </a:solidFill>
                <a:latin typeface="DM Sans"/>
              </a:rPr>
              <a:t>IMPLEMENTATION</a:t>
            </a:r>
            <a:r>
              <a:rPr lang="en-US" sz="2525" spc="247">
                <a:solidFill>
                  <a:srgbClr val="231F20"/>
                </a:solidFill>
                <a:latin typeface="DM Sans"/>
              </a:rPr>
              <a:t> </a:t>
            </a:r>
            <a:endParaRPr lang="en-US" sz="2525" spc="247">
              <a:solidFill>
                <a:srgbClr val="231F20"/>
              </a:solidFill>
              <a:latin typeface="DM Sans"/>
            </a:endParaRPr>
          </a:p>
        </p:txBody>
      </p:sp>
      <p:sp>
        <p:nvSpPr>
          <p:cNvPr id="20" name="TextBox 20"/>
          <p:cNvSpPr txBox="1"/>
          <p:nvPr/>
        </p:nvSpPr>
        <p:spPr>
          <a:xfrm>
            <a:off x="6607430" y="7434884"/>
            <a:ext cx="5790503" cy="418548"/>
          </a:xfrm>
          <a:prstGeom prst="rect">
            <a:avLst/>
          </a:prstGeom>
        </p:spPr>
        <p:txBody>
          <a:bodyPr lIns="0" tIns="0" rIns="0" bIns="0" rtlCol="0" anchor="t">
            <a:spAutoFit/>
          </a:bodyPr>
          <a:lstStyle/>
          <a:p>
            <a:pPr marL="0" lvl="0" indent="0" algn="l">
              <a:lnSpc>
                <a:spcPts val="3485"/>
              </a:lnSpc>
              <a:spcBef>
                <a:spcPct val="0"/>
              </a:spcBef>
            </a:pPr>
            <a:r>
              <a:rPr lang="en-US" sz="2525" spc="247">
                <a:solidFill>
                  <a:srgbClr val="231F20"/>
                </a:solidFill>
                <a:latin typeface="DM Sans"/>
              </a:rPr>
              <a:t>RESULT</a:t>
            </a:r>
            <a:endParaRPr lang="en-US" sz="2525" spc="247">
              <a:solidFill>
                <a:srgbClr val="231F20"/>
              </a:solidFill>
              <a:latin typeface="DM Sans"/>
            </a:endParaRPr>
          </a:p>
        </p:txBody>
      </p:sp>
      <p:sp>
        <p:nvSpPr>
          <p:cNvPr id="21" name="TextBox 21"/>
          <p:cNvSpPr txBox="1"/>
          <p:nvPr/>
        </p:nvSpPr>
        <p:spPr>
          <a:xfrm>
            <a:off x="6607430" y="8279265"/>
            <a:ext cx="6076629" cy="418548"/>
          </a:xfrm>
          <a:prstGeom prst="rect">
            <a:avLst/>
          </a:prstGeom>
        </p:spPr>
        <p:txBody>
          <a:bodyPr lIns="0" tIns="0" rIns="0" bIns="0" rtlCol="0" anchor="t">
            <a:spAutoFit/>
          </a:bodyPr>
          <a:lstStyle/>
          <a:p>
            <a:pPr marL="0" lvl="0" indent="0" algn="l">
              <a:lnSpc>
                <a:spcPts val="3485"/>
              </a:lnSpc>
              <a:spcBef>
                <a:spcPct val="0"/>
              </a:spcBef>
            </a:pPr>
            <a:r>
              <a:rPr lang="en-US" sz="2525" spc="247">
                <a:solidFill>
                  <a:srgbClr val="231F20"/>
                </a:solidFill>
                <a:latin typeface="DM Sans"/>
              </a:rPr>
              <a:t>CONCLUSION</a:t>
            </a:r>
            <a:endParaRPr lang="en-US" sz="2525" spc="247">
              <a:solidFill>
                <a:srgbClr val="231F20"/>
              </a:solidFill>
              <a:latin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71867" t="-3631" r="-74156" b="-2747"/>
            </a:stretch>
          </a:blipFill>
        </p:spPr>
      </p:sp>
      <p:sp>
        <p:nvSpPr>
          <p:cNvPr id="3" name="TextBox 3"/>
          <p:cNvSpPr txBox="1"/>
          <p:nvPr/>
        </p:nvSpPr>
        <p:spPr>
          <a:xfrm>
            <a:off x="1504950" y="2566521"/>
            <a:ext cx="7025086" cy="3387090"/>
          </a:xfrm>
          <a:prstGeom prst="rect">
            <a:avLst/>
          </a:prstGeom>
        </p:spPr>
        <p:txBody>
          <a:bodyPr lIns="0" tIns="0" rIns="0" bIns="0" rtlCol="0" anchor="t">
            <a:spAutoFit/>
          </a:bodyPr>
          <a:lstStyle/>
          <a:p>
            <a:pPr>
              <a:lnSpc>
                <a:spcPts val="8730"/>
              </a:lnSpc>
            </a:pPr>
            <a:r>
              <a:rPr lang="en-US" sz="9000">
                <a:solidFill>
                  <a:srgbClr val="000000"/>
                </a:solidFill>
                <a:latin typeface="DM Sans Bold"/>
              </a:rPr>
              <a:t>Project vision and mission</a:t>
            </a:r>
            <a:endParaRPr lang="en-US" sz="9000">
              <a:solidFill>
                <a:srgbClr val="000000"/>
              </a:solidFill>
              <a:latin typeface="DM Sans Bold"/>
            </a:endParaRPr>
          </a:p>
        </p:txBody>
      </p:sp>
      <p:sp>
        <p:nvSpPr>
          <p:cNvPr id="4" name="TextBox 4"/>
          <p:cNvSpPr txBox="1"/>
          <p:nvPr/>
        </p:nvSpPr>
        <p:spPr>
          <a:xfrm>
            <a:off x="1504950" y="6252853"/>
            <a:ext cx="7025086" cy="2324100"/>
          </a:xfrm>
          <a:prstGeom prst="rect">
            <a:avLst/>
          </a:prstGeom>
        </p:spPr>
        <p:txBody>
          <a:bodyPr lIns="0" tIns="0" rIns="0" bIns="0" rtlCol="0" anchor="t">
            <a:spAutoFit/>
          </a:bodyPr>
          <a:lstStyle/>
          <a:p>
            <a:pPr marL="0" lvl="0" indent="0">
              <a:lnSpc>
                <a:spcPts val="2700"/>
              </a:lnSpc>
              <a:spcBef>
                <a:spcPct val="0"/>
              </a:spcBef>
            </a:pPr>
            <a:r>
              <a:rPr lang="en-US" sz="2000" spc="119">
                <a:solidFill>
                  <a:srgbClr val="000000"/>
                </a:solidFill>
                <a:latin typeface="DM Sans"/>
              </a:rPr>
              <a:t> Revolutionizing healthcare diagnostics globally through advanced CNN technology for precise pneumonia detection from chest X-rays. Mission: Develop and rigorously validate CNN algorithms in collaboration with healthcare professionals, ensuring seamless integration into clinical practice for improved patient outcomes.</a:t>
            </a:r>
            <a:endParaRPr lang="en-US" sz="2000" spc="119">
              <a:solidFill>
                <a:srgbClr val="000000"/>
              </a:solidFill>
              <a:latin typeface="DM Sans"/>
            </a:endParaRPr>
          </a:p>
        </p:txBody>
      </p:sp>
      <p:grpSp>
        <p:nvGrpSpPr>
          <p:cNvPr id="5" name="Group 5"/>
          <p:cNvGrpSpPr/>
          <p:nvPr/>
        </p:nvGrpSpPr>
        <p:grpSpPr>
          <a:xfrm rot="0">
            <a:off x="9975489" y="1170261"/>
            <a:ext cx="6998061" cy="2561528"/>
            <a:chOff x="0" y="0"/>
            <a:chExt cx="2342659" cy="857492"/>
          </a:xfrm>
        </p:grpSpPr>
        <p:sp>
          <p:nvSpPr>
            <p:cNvPr id="6" name="Freeform 6"/>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7C41DB"/>
            </a:solidFill>
          </p:spPr>
        </p:sp>
        <p:sp>
          <p:nvSpPr>
            <p:cNvPr id="7" name="TextBox 7"/>
            <p:cNvSpPr txBox="1"/>
            <p:nvPr/>
          </p:nvSpPr>
          <p:spPr>
            <a:xfrm>
              <a:off x="0" y="85725"/>
              <a:ext cx="2342659" cy="771767"/>
            </a:xfrm>
            <a:prstGeom prst="rect">
              <a:avLst/>
            </a:prstGeom>
          </p:spPr>
          <p:txBody>
            <a:bodyPr lIns="50800" tIns="50800" rIns="50800" bIns="50800" rtlCol="0" anchor="ctr"/>
            <a:lstStyle/>
            <a:p>
              <a:pPr algn="ctr">
                <a:lnSpc>
                  <a:spcPts val="1925"/>
                </a:lnSpc>
              </a:pPr>
            </a:p>
          </p:txBody>
        </p:sp>
      </p:grpSp>
      <p:sp>
        <p:nvSpPr>
          <p:cNvPr id="8" name="TextBox 8"/>
          <p:cNvSpPr txBox="1"/>
          <p:nvPr/>
        </p:nvSpPr>
        <p:spPr>
          <a:xfrm>
            <a:off x="8707794" y="2127839"/>
            <a:ext cx="1578952" cy="1034423"/>
          </a:xfrm>
          <a:prstGeom prst="rect">
            <a:avLst/>
          </a:prstGeom>
        </p:spPr>
        <p:txBody>
          <a:bodyPr lIns="0" tIns="0" rIns="0" bIns="0" rtlCol="0" anchor="t">
            <a:spAutoFit/>
          </a:bodyPr>
          <a:lstStyle/>
          <a:p>
            <a:pPr>
              <a:lnSpc>
                <a:spcPts val="7680"/>
              </a:lnSpc>
            </a:pPr>
            <a:r>
              <a:rPr lang="en-US" sz="8000" spc="-656">
                <a:solidFill>
                  <a:srgbClr val="000000"/>
                </a:solidFill>
                <a:latin typeface="DM Sans"/>
              </a:rPr>
              <a:t>01.</a:t>
            </a:r>
            <a:endParaRPr lang="en-US" sz="8000" spc="-656">
              <a:solidFill>
                <a:srgbClr val="000000"/>
              </a:solidFill>
              <a:latin typeface="DM Sans"/>
            </a:endParaRPr>
          </a:p>
        </p:txBody>
      </p:sp>
      <p:grpSp>
        <p:nvGrpSpPr>
          <p:cNvPr id="9" name="Group 9"/>
          <p:cNvGrpSpPr/>
          <p:nvPr/>
        </p:nvGrpSpPr>
        <p:grpSpPr>
          <a:xfrm rot="0">
            <a:off x="9975489" y="3862348"/>
            <a:ext cx="6998061" cy="2561528"/>
            <a:chOff x="0" y="0"/>
            <a:chExt cx="2342659" cy="857492"/>
          </a:xfrm>
        </p:grpSpPr>
        <p:sp>
          <p:nvSpPr>
            <p:cNvPr id="10" name="Freeform 10"/>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7C41DB"/>
            </a:solidFill>
          </p:spPr>
        </p:sp>
        <p:sp>
          <p:nvSpPr>
            <p:cNvPr id="11" name="TextBox 11"/>
            <p:cNvSpPr txBox="1"/>
            <p:nvPr/>
          </p:nvSpPr>
          <p:spPr>
            <a:xfrm>
              <a:off x="0" y="85725"/>
              <a:ext cx="2342659" cy="771767"/>
            </a:xfrm>
            <a:prstGeom prst="rect">
              <a:avLst/>
            </a:prstGeom>
          </p:spPr>
          <p:txBody>
            <a:bodyPr lIns="50800" tIns="50800" rIns="50800" bIns="50800" rtlCol="0" anchor="ctr"/>
            <a:lstStyle/>
            <a:p>
              <a:pPr algn="ctr">
                <a:lnSpc>
                  <a:spcPts val="1925"/>
                </a:lnSpc>
              </a:pPr>
            </a:p>
          </p:txBody>
        </p:sp>
      </p:grpSp>
      <p:grpSp>
        <p:nvGrpSpPr>
          <p:cNvPr id="12" name="Group 12"/>
          <p:cNvGrpSpPr/>
          <p:nvPr/>
        </p:nvGrpSpPr>
        <p:grpSpPr>
          <a:xfrm rot="0">
            <a:off x="9975489" y="6557226"/>
            <a:ext cx="6998061" cy="2561528"/>
            <a:chOff x="0" y="0"/>
            <a:chExt cx="2342659" cy="857492"/>
          </a:xfrm>
        </p:grpSpPr>
        <p:sp>
          <p:nvSpPr>
            <p:cNvPr id="13" name="Freeform 13"/>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7C41DB"/>
            </a:solidFill>
          </p:spPr>
        </p:sp>
        <p:sp>
          <p:nvSpPr>
            <p:cNvPr id="14" name="TextBox 14"/>
            <p:cNvSpPr txBox="1"/>
            <p:nvPr/>
          </p:nvSpPr>
          <p:spPr>
            <a:xfrm>
              <a:off x="0" y="85725"/>
              <a:ext cx="2342659" cy="771767"/>
            </a:xfrm>
            <a:prstGeom prst="rect">
              <a:avLst/>
            </a:prstGeom>
          </p:spPr>
          <p:txBody>
            <a:bodyPr lIns="50800" tIns="50800" rIns="50800" bIns="50800" rtlCol="0" anchor="ctr"/>
            <a:lstStyle/>
            <a:p>
              <a:pPr algn="ctr">
                <a:lnSpc>
                  <a:spcPts val="1925"/>
                </a:lnSpc>
              </a:pPr>
            </a:p>
          </p:txBody>
        </p:sp>
      </p:grpSp>
      <p:sp>
        <p:nvSpPr>
          <p:cNvPr id="15" name="TextBox 15"/>
          <p:cNvSpPr txBox="1"/>
          <p:nvPr/>
        </p:nvSpPr>
        <p:spPr>
          <a:xfrm>
            <a:off x="8645331" y="4890613"/>
            <a:ext cx="1578952" cy="1034423"/>
          </a:xfrm>
          <a:prstGeom prst="rect">
            <a:avLst/>
          </a:prstGeom>
        </p:spPr>
        <p:txBody>
          <a:bodyPr lIns="0" tIns="0" rIns="0" bIns="0" rtlCol="0" anchor="t">
            <a:spAutoFit/>
          </a:bodyPr>
          <a:lstStyle/>
          <a:p>
            <a:pPr>
              <a:lnSpc>
                <a:spcPts val="7680"/>
              </a:lnSpc>
            </a:pPr>
            <a:r>
              <a:rPr lang="en-US" sz="8000" spc="-656">
                <a:solidFill>
                  <a:srgbClr val="000000"/>
                </a:solidFill>
                <a:latin typeface="DM Sans"/>
              </a:rPr>
              <a:t>02.</a:t>
            </a:r>
            <a:endParaRPr lang="en-US" sz="8000" spc="-656">
              <a:solidFill>
                <a:srgbClr val="000000"/>
              </a:solidFill>
              <a:latin typeface="DM Sans"/>
            </a:endParaRPr>
          </a:p>
        </p:txBody>
      </p:sp>
      <p:sp>
        <p:nvSpPr>
          <p:cNvPr id="16" name="TextBox 16"/>
          <p:cNvSpPr txBox="1"/>
          <p:nvPr/>
        </p:nvSpPr>
        <p:spPr>
          <a:xfrm>
            <a:off x="8664381" y="7414476"/>
            <a:ext cx="1578952" cy="1034423"/>
          </a:xfrm>
          <a:prstGeom prst="rect">
            <a:avLst/>
          </a:prstGeom>
        </p:spPr>
        <p:txBody>
          <a:bodyPr lIns="0" tIns="0" rIns="0" bIns="0" rtlCol="0" anchor="t">
            <a:spAutoFit/>
          </a:bodyPr>
          <a:lstStyle/>
          <a:p>
            <a:pPr>
              <a:lnSpc>
                <a:spcPts val="7680"/>
              </a:lnSpc>
            </a:pPr>
            <a:r>
              <a:rPr lang="en-US" sz="8000" spc="-656">
                <a:solidFill>
                  <a:srgbClr val="000000"/>
                </a:solidFill>
                <a:latin typeface="DM Sans"/>
              </a:rPr>
              <a:t>03.</a:t>
            </a:r>
            <a:endParaRPr lang="en-US" sz="8000" spc="-656">
              <a:solidFill>
                <a:srgbClr val="000000"/>
              </a:solidFill>
              <a:latin typeface="DM Sans"/>
            </a:endParaRPr>
          </a:p>
        </p:txBody>
      </p:sp>
      <p:sp>
        <p:nvSpPr>
          <p:cNvPr id="17" name="TextBox 17"/>
          <p:cNvSpPr txBox="1"/>
          <p:nvPr/>
        </p:nvSpPr>
        <p:spPr>
          <a:xfrm>
            <a:off x="10286746" y="1618517"/>
            <a:ext cx="6375547" cy="1806700"/>
          </a:xfrm>
          <a:prstGeom prst="rect">
            <a:avLst/>
          </a:prstGeom>
        </p:spPr>
        <p:txBody>
          <a:bodyPr lIns="0" tIns="0" rIns="0" bIns="0" rtlCol="0" anchor="t">
            <a:spAutoFit/>
          </a:bodyPr>
          <a:lstStyle/>
          <a:p>
            <a:pPr marL="0" lvl="0" indent="0" algn="just">
              <a:lnSpc>
                <a:spcPts val="2915"/>
              </a:lnSpc>
              <a:spcBef>
                <a:spcPct val="0"/>
              </a:spcBef>
            </a:pPr>
            <a:r>
              <a:rPr lang="en-US" sz="2160" spc="34">
                <a:solidFill>
                  <a:srgbClr val="F2F4F5"/>
                </a:solidFill>
                <a:latin typeface="Montserrat Medium" panose="00000600000000000000"/>
              </a:rPr>
              <a:t>Innovating Healthcare Diagnostics: Revolutionizing healthcare diagnostics through advanced CNN technology for pneumonia detection, improving patient outcomes globally.</a:t>
            </a:r>
            <a:endParaRPr lang="en-US" sz="2160" spc="34">
              <a:solidFill>
                <a:srgbClr val="F2F4F5"/>
              </a:solidFill>
              <a:latin typeface="Montserrat Medium" panose="00000600000000000000"/>
            </a:endParaRPr>
          </a:p>
        </p:txBody>
      </p:sp>
      <p:sp>
        <p:nvSpPr>
          <p:cNvPr id="18" name="TextBox 18"/>
          <p:cNvSpPr txBox="1"/>
          <p:nvPr/>
        </p:nvSpPr>
        <p:spPr>
          <a:xfrm>
            <a:off x="10286746" y="4498708"/>
            <a:ext cx="6375547" cy="1082802"/>
          </a:xfrm>
          <a:prstGeom prst="rect">
            <a:avLst/>
          </a:prstGeom>
        </p:spPr>
        <p:txBody>
          <a:bodyPr lIns="0" tIns="0" rIns="0" bIns="0" rtlCol="0" anchor="t">
            <a:spAutoFit/>
          </a:bodyPr>
          <a:lstStyle/>
          <a:p>
            <a:pPr marL="0" lvl="0" indent="0" algn="just">
              <a:lnSpc>
                <a:spcPts val="2915"/>
              </a:lnSpc>
              <a:spcBef>
                <a:spcPct val="0"/>
              </a:spcBef>
            </a:pPr>
            <a:r>
              <a:rPr lang="en-US" sz="2160" spc="34">
                <a:solidFill>
                  <a:srgbClr val="F2F4F5"/>
                </a:solidFill>
                <a:latin typeface="DM Sans Medium"/>
              </a:rPr>
              <a:t>AI Algorithm Development: Develop and refine CNN algorithms for precise and early pneumonia detection from chest X-rays.</a:t>
            </a:r>
            <a:endParaRPr lang="en-US" sz="2160" spc="34">
              <a:solidFill>
                <a:srgbClr val="F2F4F5"/>
              </a:solidFill>
              <a:latin typeface="DM Sans Medium"/>
            </a:endParaRPr>
          </a:p>
        </p:txBody>
      </p:sp>
      <p:sp>
        <p:nvSpPr>
          <p:cNvPr id="19" name="TextBox 19"/>
          <p:cNvSpPr txBox="1"/>
          <p:nvPr/>
        </p:nvSpPr>
        <p:spPr>
          <a:xfrm>
            <a:off x="10286746" y="6823926"/>
            <a:ext cx="6375547" cy="1806702"/>
          </a:xfrm>
          <a:prstGeom prst="rect">
            <a:avLst/>
          </a:prstGeom>
        </p:spPr>
        <p:txBody>
          <a:bodyPr lIns="0" tIns="0" rIns="0" bIns="0" rtlCol="0" anchor="t">
            <a:spAutoFit/>
          </a:bodyPr>
          <a:lstStyle/>
          <a:p>
            <a:pPr marL="0" lvl="0" indent="0" algn="just">
              <a:lnSpc>
                <a:spcPts val="2915"/>
              </a:lnSpc>
              <a:spcBef>
                <a:spcPct val="0"/>
              </a:spcBef>
            </a:pPr>
            <a:r>
              <a:rPr lang="en-US" sz="2160" spc="34">
                <a:solidFill>
                  <a:srgbClr val="F2F4F5"/>
                </a:solidFill>
                <a:latin typeface="DM Sans Medium"/>
              </a:rPr>
              <a:t>Rigorous Validation and Collaboration: Ensure rigorous testing and collaborate with healthcare professionals to integrate our technology seamlessly into clinical practice, ensuring safety and effectiveness.</a:t>
            </a:r>
            <a:endParaRPr lang="en-US" sz="2160" spc="34">
              <a:solidFill>
                <a:srgbClr val="F2F4F5"/>
              </a:solidFill>
              <a:latin typeface="DM Sans Medium"/>
            </a:endParaRPr>
          </a:p>
        </p:txBody>
      </p:sp>
      <p:sp>
        <p:nvSpPr>
          <p:cNvPr id="20" name="Freeform 20"/>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22" name="Freeform 22"/>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23" name="Freeform 23"/>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12546496" y="-4888873"/>
            <a:ext cx="7629294" cy="7828566"/>
          </a:xfrm>
          <a:custGeom>
            <a:avLst/>
            <a:gdLst/>
            <a:ahLst/>
            <a:cxnLst/>
            <a:rect l="l" t="t" r="r" b="b"/>
            <a:pathLst>
              <a:path w="7629294" h="7828566">
                <a:moveTo>
                  <a:pt x="0" y="0"/>
                </a:moveTo>
                <a:lnTo>
                  <a:pt x="7629293" y="0"/>
                </a:lnTo>
                <a:lnTo>
                  <a:pt x="7629293" y="7828566"/>
                </a:lnTo>
                <a:lnTo>
                  <a:pt x="0" y="782856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7659121">
            <a:off x="13444653" y="8264636"/>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TextBox 4"/>
          <p:cNvSpPr txBox="1"/>
          <p:nvPr/>
        </p:nvSpPr>
        <p:spPr>
          <a:xfrm>
            <a:off x="414214" y="2101200"/>
            <a:ext cx="12768594" cy="8153775"/>
          </a:xfrm>
          <a:prstGeom prst="rect">
            <a:avLst/>
          </a:prstGeom>
        </p:spPr>
        <p:txBody>
          <a:bodyPr lIns="0" tIns="0" rIns="0" bIns="0" rtlCol="0" anchor="t">
            <a:spAutoFit/>
          </a:bodyPr>
          <a:lstStyle/>
          <a:p>
            <a:pPr>
              <a:lnSpc>
                <a:spcPts val="4415"/>
              </a:lnSpc>
            </a:pPr>
            <a:r>
              <a:rPr lang="en-US" sz="3155" spc="-31">
                <a:solidFill>
                  <a:srgbClr val="000000"/>
                </a:solidFill>
                <a:latin typeface="Montserrat Bold" panose="00000800000000000000"/>
              </a:rPr>
              <a:t>A Serious Threat</a:t>
            </a:r>
            <a:endParaRPr lang="en-US" sz="3155" spc="-31">
              <a:solidFill>
                <a:srgbClr val="000000"/>
              </a:solidFill>
              <a:latin typeface="Montserrat Bold" panose="00000800000000000000"/>
            </a:endParaRPr>
          </a:p>
          <a:p>
            <a:pPr>
              <a:lnSpc>
                <a:spcPts val="2890"/>
              </a:lnSpc>
            </a:pPr>
            <a:r>
              <a:rPr lang="en-US" sz="2065" spc="-20">
                <a:solidFill>
                  <a:srgbClr val="000000"/>
                </a:solidFill>
                <a:latin typeface="Montserrat" panose="00000500000000000000"/>
              </a:rPr>
              <a:t>Pneumonia is an infection that inflames the air sacs in the lungs, making breathing difficult. It's a leading cause of death in children under five worldwide and a serious illness for adults as well. Early detection and treatment are crucial for successful recovery.</a:t>
            </a:r>
            <a:endParaRPr lang="en-US" sz="2065" spc="-20">
              <a:solidFill>
                <a:srgbClr val="000000"/>
              </a:solidFill>
              <a:latin typeface="Montserrat" panose="00000500000000000000"/>
            </a:endParaRPr>
          </a:p>
          <a:p>
            <a:pPr>
              <a:lnSpc>
                <a:spcPts val="2890"/>
              </a:lnSpc>
            </a:pPr>
          </a:p>
          <a:p>
            <a:pPr>
              <a:lnSpc>
                <a:spcPts val="2890"/>
              </a:lnSpc>
            </a:pPr>
            <a:r>
              <a:rPr lang="en-US" sz="2065" spc="-20">
                <a:solidFill>
                  <a:srgbClr val="000000"/>
                </a:solidFill>
                <a:latin typeface="Montserrat" panose="00000500000000000000"/>
              </a:rPr>
              <a:t>Chest X-rays and Diagnostic Challenges</a:t>
            </a:r>
            <a:endParaRPr lang="en-US" sz="2065" spc="-20">
              <a:solidFill>
                <a:srgbClr val="000000"/>
              </a:solidFill>
              <a:latin typeface="Montserrat" panose="00000500000000000000"/>
            </a:endParaRPr>
          </a:p>
          <a:p>
            <a:pPr>
              <a:lnSpc>
                <a:spcPts val="2890"/>
              </a:lnSpc>
            </a:pPr>
            <a:r>
              <a:rPr lang="en-US" sz="2065" spc="-20">
                <a:solidFill>
                  <a:srgbClr val="000000"/>
                </a:solidFill>
                <a:latin typeface="Montserrat" panose="00000500000000000000"/>
              </a:rPr>
              <a:t>Chest X-rays are a common tool for diagnosing pneumonia. </a:t>
            </a:r>
            <a:r>
              <a:rPr lang="en-US" sz="2065" spc="-20">
                <a:solidFill>
                  <a:srgbClr val="000000"/>
                </a:solidFill>
                <a:latin typeface="Montserrat" panose="00000500000000000000"/>
              </a:rPr>
              <a:t>However, traditional methods rely on radiologists' expertise, which can be:</a:t>
            </a:r>
            <a:endParaRPr lang="en-US" sz="2065" spc="-20">
              <a:solidFill>
                <a:srgbClr val="000000"/>
              </a:solidFill>
              <a:latin typeface="Montserrat" panose="00000500000000000000"/>
            </a:endParaRPr>
          </a:p>
          <a:p>
            <a:pPr>
              <a:lnSpc>
                <a:spcPts val="2890"/>
              </a:lnSpc>
            </a:pPr>
          </a:p>
          <a:p>
            <a:pPr marL="445770" lvl="1" indent="-222885">
              <a:lnSpc>
                <a:spcPts val="2890"/>
              </a:lnSpc>
              <a:buFont typeface="Arial" panose="020B0604020202020204"/>
              <a:buChar char="•"/>
            </a:pPr>
            <a:r>
              <a:rPr lang="en-US" sz="2065">
                <a:solidFill>
                  <a:srgbClr val="000000"/>
                </a:solidFill>
                <a:latin typeface="Montserrat Medium" panose="00000600000000000000"/>
              </a:rPr>
              <a:t>Time-consuming: Analyzing X-rays can be a lengthy process.</a:t>
            </a:r>
            <a:endParaRPr lang="en-US" sz="2065">
              <a:solidFill>
                <a:srgbClr val="000000"/>
              </a:solidFill>
              <a:latin typeface="Montserrat Medium" panose="00000600000000000000"/>
            </a:endParaRPr>
          </a:p>
          <a:p>
            <a:pPr marL="445770" lvl="1" indent="-222885">
              <a:lnSpc>
                <a:spcPts val="2890"/>
              </a:lnSpc>
              <a:buFont typeface="Arial" panose="020B0604020202020204"/>
              <a:buChar char="•"/>
            </a:pPr>
            <a:r>
              <a:rPr lang="en-US" sz="2065">
                <a:solidFill>
                  <a:srgbClr val="000000"/>
                </a:solidFill>
                <a:latin typeface="Montserrat Medium" panose="00000600000000000000"/>
              </a:rPr>
              <a:t>Subjective: Interpretations may vary between radiologists.</a:t>
            </a:r>
            <a:endParaRPr lang="en-US" sz="2065">
              <a:solidFill>
                <a:srgbClr val="000000"/>
              </a:solidFill>
              <a:latin typeface="Montserrat Medium" panose="00000600000000000000"/>
            </a:endParaRPr>
          </a:p>
          <a:p>
            <a:pPr>
              <a:lnSpc>
                <a:spcPts val="2890"/>
              </a:lnSpc>
            </a:pPr>
          </a:p>
          <a:p>
            <a:pPr>
              <a:lnSpc>
                <a:spcPts val="2890"/>
              </a:lnSpc>
            </a:pPr>
            <a:r>
              <a:rPr lang="en-US" sz="2065" spc="-20">
                <a:solidFill>
                  <a:srgbClr val="000000"/>
                </a:solidFill>
                <a:latin typeface="Montserrat" panose="00000500000000000000"/>
              </a:rPr>
              <a:t>Convolutional Neural Networks: A Powerful Ally</a:t>
            </a:r>
            <a:endParaRPr lang="en-US" sz="2065" spc="-20">
              <a:solidFill>
                <a:srgbClr val="000000"/>
              </a:solidFill>
              <a:latin typeface="Montserrat" panose="00000500000000000000"/>
            </a:endParaRPr>
          </a:p>
          <a:p>
            <a:pPr>
              <a:lnSpc>
                <a:spcPts val="2890"/>
              </a:lnSpc>
            </a:pPr>
            <a:r>
              <a:rPr lang="en-US" sz="2065" spc="-20">
                <a:solidFill>
                  <a:srgbClr val="000000"/>
                </a:solidFill>
                <a:latin typeface="Montserrat" panose="00000500000000000000"/>
              </a:rPr>
              <a:t>Convolutional Neural Networks (CNNs) are a type of artificial intelligence (AI) particularly adept at image analysis. They have the potential to revolutionize pneumonia detection by:</a:t>
            </a:r>
            <a:endParaRPr lang="en-US" sz="2065" spc="-20">
              <a:solidFill>
                <a:srgbClr val="000000"/>
              </a:solidFill>
              <a:latin typeface="Montserrat" panose="00000500000000000000"/>
            </a:endParaRPr>
          </a:p>
          <a:p>
            <a:pPr>
              <a:lnSpc>
                <a:spcPts val="2890"/>
              </a:lnSpc>
            </a:pPr>
          </a:p>
          <a:p>
            <a:pPr marL="445770" lvl="1" indent="-222885">
              <a:lnSpc>
                <a:spcPts val="2890"/>
              </a:lnSpc>
              <a:buFont typeface="Arial" panose="020B0604020202020204"/>
              <a:buChar char="•"/>
            </a:pPr>
            <a:r>
              <a:rPr lang="en-US" sz="2065">
                <a:solidFill>
                  <a:srgbClr val="000000"/>
                </a:solidFill>
                <a:latin typeface="Montserrat" panose="00000500000000000000"/>
              </a:rPr>
              <a:t>Improving Efficiency: CNNs can automate some of the analysis, freeing up radiologists' time.</a:t>
            </a:r>
            <a:endParaRPr lang="en-US" sz="2065">
              <a:solidFill>
                <a:srgbClr val="000000"/>
              </a:solidFill>
              <a:latin typeface="Montserrat" panose="00000500000000000000"/>
            </a:endParaRPr>
          </a:p>
          <a:p>
            <a:pPr marL="445770" lvl="1" indent="-222885">
              <a:lnSpc>
                <a:spcPts val="2890"/>
              </a:lnSpc>
              <a:buFont typeface="Arial" panose="020B0604020202020204"/>
              <a:buChar char="•"/>
            </a:pPr>
            <a:r>
              <a:rPr lang="en-US" sz="2065">
                <a:solidFill>
                  <a:srgbClr val="000000"/>
                </a:solidFill>
                <a:latin typeface="Montserrat" panose="00000500000000000000"/>
              </a:rPr>
              <a:t>Enhancing Accuracy: By learning subtle patterns in X-rays, CNNs may identify pneumonia missed by the human eye.</a:t>
            </a:r>
            <a:endParaRPr lang="en-US" sz="2065">
              <a:solidFill>
                <a:srgbClr val="000000"/>
              </a:solidFill>
              <a:latin typeface="Montserrat" panose="00000500000000000000"/>
            </a:endParaRPr>
          </a:p>
          <a:p>
            <a:pPr marL="445770" lvl="1" indent="-222885">
              <a:lnSpc>
                <a:spcPts val="2890"/>
              </a:lnSpc>
              <a:buFont typeface="Arial" panose="020B0604020202020204"/>
              <a:buChar char="•"/>
            </a:pPr>
            <a:r>
              <a:rPr lang="en-US" sz="2065">
                <a:solidFill>
                  <a:srgbClr val="000000"/>
                </a:solidFill>
                <a:latin typeface="Montserrat" panose="00000500000000000000"/>
              </a:rPr>
              <a:t>Increasing Accessibility: AI-based systems could be deployed in areas with limited access to healthcare professionals.</a:t>
            </a:r>
            <a:endParaRPr lang="en-US" sz="2065">
              <a:solidFill>
                <a:srgbClr val="000000"/>
              </a:solidFill>
              <a:latin typeface="Montserrat" panose="00000500000000000000"/>
            </a:endParaRPr>
          </a:p>
          <a:p>
            <a:pPr>
              <a:lnSpc>
                <a:spcPts val="2890"/>
              </a:lnSpc>
            </a:pPr>
          </a:p>
        </p:txBody>
      </p:sp>
      <p:grpSp>
        <p:nvGrpSpPr>
          <p:cNvPr id="5" name="Group 5"/>
          <p:cNvGrpSpPr/>
          <p:nvPr/>
        </p:nvGrpSpPr>
        <p:grpSpPr>
          <a:xfrm rot="0">
            <a:off x="13139348" y="3091035"/>
            <a:ext cx="4799478" cy="479947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46895" r="-34048"/>
              </a:stretch>
            </a:blipFill>
          </p:spPr>
        </p:sp>
      </p:grpSp>
      <p:sp>
        <p:nvSpPr>
          <p:cNvPr id="7" name="TextBox 7"/>
          <p:cNvSpPr txBox="1"/>
          <p:nvPr/>
        </p:nvSpPr>
        <p:spPr>
          <a:xfrm>
            <a:off x="414214" y="904875"/>
            <a:ext cx="4970249" cy="1096181"/>
          </a:xfrm>
          <a:prstGeom prst="rect">
            <a:avLst/>
          </a:prstGeom>
        </p:spPr>
        <p:txBody>
          <a:bodyPr lIns="0" tIns="0" rIns="0" bIns="0" rtlCol="0" anchor="t">
            <a:spAutoFit/>
          </a:bodyPr>
          <a:lstStyle/>
          <a:p>
            <a:pPr algn="ctr">
              <a:lnSpc>
                <a:spcPts val="8945"/>
              </a:lnSpc>
            </a:pPr>
            <a:r>
              <a:rPr lang="en-US" sz="6390">
                <a:solidFill>
                  <a:srgbClr val="000000"/>
                </a:solidFill>
                <a:latin typeface="Montserrat Medium" panose="00000600000000000000"/>
              </a:rPr>
              <a:t>Pneumonia </a:t>
            </a:r>
            <a:endParaRPr lang="en-US" sz="6390">
              <a:solidFill>
                <a:srgbClr val="000000"/>
              </a:solidFill>
              <a:latin typeface="Montserrat Medium" panose="000006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47892" y="6720008"/>
            <a:ext cx="16792216" cy="3426417"/>
          </a:xfrm>
          <a:prstGeom prst="rect">
            <a:avLst/>
          </a:prstGeom>
        </p:spPr>
        <p:txBody>
          <a:bodyPr lIns="0" tIns="0" rIns="0" bIns="0" rtlCol="0" anchor="t">
            <a:spAutoFit/>
          </a:bodyPr>
          <a:lstStyle/>
          <a:p>
            <a:pPr marL="545465" lvl="1" indent="-273050">
              <a:lnSpc>
                <a:spcPts val="3535"/>
              </a:lnSpc>
              <a:buAutoNum type="arabicPeriod"/>
            </a:pPr>
            <a:r>
              <a:rPr lang="en-US" sz="2525" spc="-25">
                <a:solidFill>
                  <a:srgbClr val="000000"/>
                </a:solidFill>
                <a:latin typeface="Montserrat Bold" panose="00000800000000000000"/>
              </a:rPr>
              <a:t>Convolutional Layer: </a:t>
            </a:r>
            <a:r>
              <a:rPr lang="en-US" sz="2525" spc="-25">
                <a:solidFill>
                  <a:srgbClr val="000000"/>
                </a:solidFill>
                <a:latin typeface="Montserrat" panose="00000500000000000000"/>
              </a:rPr>
              <a:t>This is the core buildi</a:t>
            </a:r>
            <a:r>
              <a:rPr lang="en-US" sz="2525" spc="-25">
                <a:solidFill>
                  <a:srgbClr val="000000"/>
                </a:solidFill>
                <a:latin typeface="Montserrat" panose="00000500000000000000"/>
              </a:rPr>
              <a:t>ng block of a CNN. It applies convolution operation to the input, which involves sliding a filter (also known as a kernel) over the input data, element-wise multiplying the filter values with the input values, and summing up the results to produce a feature map. This operation helps in capturing spatial hierarchies of patterns in the input data.</a:t>
            </a:r>
            <a:endParaRPr lang="en-US" sz="2525" spc="-25">
              <a:solidFill>
                <a:srgbClr val="000000"/>
              </a:solidFill>
              <a:latin typeface="Montserrat" panose="00000500000000000000"/>
            </a:endParaRPr>
          </a:p>
          <a:p>
            <a:pPr marL="545465" lvl="1" indent="-273050">
              <a:lnSpc>
                <a:spcPts val="3535"/>
              </a:lnSpc>
              <a:buAutoNum type="arabicPeriod"/>
            </a:pPr>
            <a:r>
              <a:rPr lang="en-US" sz="2525" spc="-25">
                <a:solidFill>
                  <a:srgbClr val="000000"/>
                </a:solidFill>
                <a:latin typeface="Montserrat Bold" panose="00000800000000000000"/>
              </a:rPr>
              <a:t>Activation Function:</a:t>
            </a:r>
            <a:r>
              <a:rPr lang="en-US" sz="2525" spc="-25">
                <a:solidFill>
                  <a:srgbClr val="000000"/>
                </a:solidFill>
                <a:latin typeface="Montserrat" panose="00000500000000000000"/>
              </a:rPr>
              <a:t> After each convolution operation, a non-linear activation function such as ReLU (Rectified Linear Unit) is applied element-wise to introduce non-linearity into the network, allowing it to learn complex patterns.</a:t>
            </a:r>
            <a:endParaRPr lang="en-US" sz="2525" spc="-25">
              <a:solidFill>
                <a:srgbClr val="000000"/>
              </a:solidFill>
              <a:latin typeface="Montserrat" panose="00000500000000000000"/>
            </a:endParaRPr>
          </a:p>
          <a:p>
            <a:pPr>
              <a:lnSpc>
                <a:spcPts val="2315"/>
              </a:lnSpc>
            </a:pPr>
          </a:p>
        </p:txBody>
      </p:sp>
      <p:sp>
        <p:nvSpPr>
          <p:cNvPr id="3" name="TextBox 3"/>
          <p:cNvSpPr txBox="1"/>
          <p:nvPr/>
        </p:nvSpPr>
        <p:spPr>
          <a:xfrm>
            <a:off x="1028700" y="1874769"/>
            <a:ext cx="15056705" cy="1271639"/>
          </a:xfrm>
          <a:prstGeom prst="rect">
            <a:avLst/>
          </a:prstGeom>
        </p:spPr>
        <p:txBody>
          <a:bodyPr lIns="0" tIns="0" rIns="0" bIns="0" rtlCol="0" anchor="t">
            <a:spAutoFit/>
          </a:bodyPr>
          <a:lstStyle/>
          <a:p>
            <a:pPr>
              <a:lnSpc>
                <a:spcPts val="3410"/>
              </a:lnSpc>
            </a:pPr>
            <a:r>
              <a:rPr lang="en-US" sz="2435">
                <a:solidFill>
                  <a:srgbClr val="000000"/>
                </a:solidFill>
                <a:latin typeface="Montserrat Bold" panose="00000800000000000000"/>
              </a:rPr>
              <a:t>Convolutional Neural Network, is a type of artificial neural network specifically designed for processing structured grid data. It's particularly powerful for tasks like image recognition and classification.</a:t>
            </a:r>
            <a:endParaRPr lang="en-US" sz="2435">
              <a:solidFill>
                <a:srgbClr val="000000"/>
              </a:solidFill>
              <a:latin typeface="Montserrat Bold" panose="00000800000000000000"/>
            </a:endParaRPr>
          </a:p>
        </p:txBody>
      </p:sp>
      <p:sp>
        <p:nvSpPr>
          <p:cNvPr id="4" name="TextBox 4"/>
          <p:cNvSpPr txBox="1"/>
          <p:nvPr/>
        </p:nvSpPr>
        <p:spPr>
          <a:xfrm>
            <a:off x="1028700" y="541631"/>
            <a:ext cx="1905953" cy="1095013"/>
          </a:xfrm>
          <a:prstGeom prst="rect">
            <a:avLst/>
          </a:prstGeom>
        </p:spPr>
        <p:txBody>
          <a:bodyPr lIns="0" tIns="0" rIns="0" bIns="0" rtlCol="0" anchor="t">
            <a:spAutoFit/>
          </a:bodyPr>
          <a:lstStyle/>
          <a:p>
            <a:pPr algn="ctr">
              <a:lnSpc>
                <a:spcPts val="8945"/>
              </a:lnSpc>
            </a:pPr>
            <a:r>
              <a:rPr lang="en-US" sz="6390">
                <a:solidFill>
                  <a:srgbClr val="000000"/>
                </a:solidFill>
                <a:latin typeface="Montserrat Bold" panose="00000800000000000000"/>
              </a:rPr>
              <a:t>CNN</a:t>
            </a:r>
            <a:endParaRPr lang="en-US" sz="6390">
              <a:solidFill>
                <a:srgbClr val="000000"/>
              </a:solidFill>
              <a:latin typeface="Montserrat Bold" panose="00000800000000000000"/>
            </a:endParaRPr>
          </a:p>
        </p:txBody>
      </p:sp>
      <p:sp>
        <p:nvSpPr>
          <p:cNvPr id="5" name="Freeform 5"/>
          <p:cNvSpPr/>
          <p:nvPr/>
        </p:nvSpPr>
        <p:spPr>
          <a:xfrm rot="7659121">
            <a:off x="14823580" y="-1391891"/>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rot="7659121">
            <a:off x="13444653" y="8264636"/>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1028700" y="3431468"/>
            <a:ext cx="9347040" cy="3138759"/>
          </a:xfrm>
          <a:custGeom>
            <a:avLst/>
            <a:gdLst/>
            <a:ahLst/>
            <a:cxnLst/>
            <a:rect l="l" t="t" r="r" b="b"/>
            <a:pathLst>
              <a:path w="9347040" h="3138759">
                <a:moveTo>
                  <a:pt x="0" y="0"/>
                </a:moveTo>
                <a:lnTo>
                  <a:pt x="9347040" y="0"/>
                </a:lnTo>
                <a:lnTo>
                  <a:pt x="9347040" y="3138759"/>
                </a:lnTo>
                <a:lnTo>
                  <a:pt x="0" y="3138759"/>
                </a:lnTo>
                <a:lnTo>
                  <a:pt x="0" y="0"/>
                </a:lnTo>
                <a:close/>
              </a:path>
            </a:pathLst>
          </a:custGeom>
          <a:blipFill>
            <a:blip r:embed="rId3"/>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14823580" y="-1391891"/>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7659121">
            <a:off x="13444653" y="8264636"/>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2193193" y="531287"/>
            <a:ext cx="8764579" cy="3499601"/>
          </a:xfrm>
          <a:custGeom>
            <a:avLst/>
            <a:gdLst/>
            <a:ahLst/>
            <a:cxnLst/>
            <a:rect l="l" t="t" r="r" b="b"/>
            <a:pathLst>
              <a:path w="8764579" h="3499601">
                <a:moveTo>
                  <a:pt x="0" y="0"/>
                </a:moveTo>
                <a:lnTo>
                  <a:pt x="8764579" y="0"/>
                </a:lnTo>
                <a:lnTo>
                  <a:pt x="8764579" y="3499600"/>
                </a:lnTo>
                <a:lnTo>
                  <a:pt x="0" y="3499600"/>
                </a:lnTo>
                <a:lnTo>
                  <a:pt x="0" y="0"/>
                </a:lnTo>
                <a:close/>
              </a:path>
            </a:pathLst>
          </a:custGeom>
          <a:blipFill>
            <a:blip r:embed="rId3"/>
            <a:stretch>
              <a:fillRect/>
            </a:stretch>
          </a:blipFill>
        </p:spPr>
      </p:sp>
      <p:sp>
        <p:nvSpPr>
          <p:cNvPr id="5" name="TextBox 5"/>
          <p:cNvSpPr txBox="1"/>
          <p:nvPr/>
        </p:nvSpPr>
        <p:spPr>
          <a:xfrm>
            <a:off x="520663" y="4232656"/>
            <a:ext cx="13657876" cy="1774063"/>
          </a:xfrm>
          <a:prstGeom prst="rect">
            <a:avLst/>
          </a:prstGeom>
        </p:spPr>
        <p:txBody>
          <a:bodyPr lIns="0" tIns="0" rIns="0" bIns="0" rtlCol="0" anchor="t">
            <a:spAutoFit/>
          </a:bodyPr>
          <a:lstStyle/>
          <a:p>
            <a:pPr>
              <a:lnSpc>
                <a:spcPts val="3540"/>
              </a:lnSpc>
            </a:pPr>
            <a:r>
              <a:rPr lang="en-US" sz="2530">
                <a:solidFill>
                  <a:srgbClr val="000000"/>
                </a:solidFill>
                <a:latin typeface="Montserrat Bold" panose="00000800000000000000"/>
              </a:rPr>
              <a:t>Pooling Layer: </a:t>
            </a:r>
            <a:r>
              <a:rPr lang="en-US" sz="2530">
                <a:solidFill>
                  <a:srgbClr val="000000"/>
                </a:solidFill>
                <a:latin typeface="Montserrat" panose="00000500000000000000"/>
              </a:rPr>
              <a:t>Pooling layers are used to reduce the spatial dimensions of the feature maps while retaining important information. Common pooling operations include max pooling and average pooling, which downsample the feature maps by taking the maximum or average value within a small region.</a:t>
            </a:r>
            <a:endParaRPr lang="en-US" sz="2530">
              <a:solidFill>
                <a:srgbClr val="000000"/>
              </a:solidFill>
              <a:latin typeface="Montserrat" panose="00000500000000000000"/>
            </a:endParaRPr>
          </a:p>
        </p:txBody>
      </p:sp>
      <p:sp>
        <p:nvSpPr>
          <p:cNvPr id="6" name="TextBox 6"/>
          <p:cNvSpPr txBox="1"/>
          <p:nvPr/>
        </p:nvSpPr>
        <p:spPr>
          <a:xfrm>
            <a:off x="520663" y="6206744"/>
            <a:ext cx="13068513" cy="3564763"/>
          </a:xfrm>
          <a:prstGeom prst="rect">
            <a:avLst/>
          </a:prstGeom>
        </p:spPr>
        <p:txBody>
          <a:bodyPr lIns="0" tIns="0" rIns="0" bIns="0" rtlCol="0" anchor="t">
            <a:spAutoFit/>
          </a:bodyPr>
          <a:lstStyle/>
          <a:p>
            <a:pPr>
              <a:lnSpc>
                <a:spcPts val="3540"/>
              </a:lnSpc>
            </a:pPr>
            <a:r>
              <a:rPr lang="en-US" sz="2530">
                <a:solidFill>
                  <a:srgbClr val="000000"/>
                </a:solidFill>
                <a:latin typeface="Montserrat Bold" panose="00000800000000000000"/>
              </a:rPr>
              <a:t>Fully Connected Layer: </a:t>
            </a:r>
            <a:r>
              <a:rPr lang="en-US" sz="2530">
                <a:solidFill>
                  <a:srgbClr val="000000"/>
                </a:solidFill>
                <a:latin typeface="Montserrat" panose="00000500000000000000"/>
              </a:rPr>
              <a:t>After several convolutional and pooling layers, the high-level reasoning in the neural network is done via fully connected layers. These layers connect every neuron in one layer to every neuron in the next layer, allowing the network to learn complex patterns.</a:t>
            </a:r>
            <a:endParaRPr lang="en-US" sz="2530">
              <a:solidFill>
                <a:srgbClr val="000000"/>
              </a:solidFill>
              <a:latin typeface="Montserrat" panose="00000500000000000000"/>
            </a:endParaRPr>
          </a:p>
          <a:p>
            <a:pPr>
              <a:lnSpc>
                <a:spcPts val="3540"/>
              </a:lnSpc>
            </a:pPr>
            <a:r>
              <a:rPr lang="en-US" sz="2530">
                <a:solidFill>
                  <a:srgbClr val="000000"/>
                </a:solidFill>
                <a:latin typeface="Montserrat Bold" panose="00000800000000000000"/>
              </a:rPr>
              <a:t>Output Layer: </a:t>
            </a:r>
            <a:r>
              <a:rPr lang="en-US" sz="2530">
                <a:solidFill>
                  <a:srgbClr val="000000"/>
                </a:solidFill>
                <a:latin typeface="Montserrat" panose="00000500000000000000"/>
              </a:rPr>
              <a:t>The final layer of the CNN produces the output of the network. For classification tasks, this layer often consists of one or more neurons with activation functions such as softmax, producing probabilities for each class.</a:t>
            </a:r>
            <a:endParaRPr lang="en-US" sz="2530">
              <a:solidFill>
                <a:srgbClr val="000000"/>
              </a:solidFill>
              <a:latin typeface="Montserrat" panose="00000500000000000000"/>
            </a:endParaRPr>
          </a:p>
          <a:p>
            <a:pPr>
              <a:lnSpc>
                <a:spcPts val="3540"/>
              </a:lnSpc>
            </a:p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9E3F4"/>
        </a:solidFill>
        <a:effectLst/>
      </p:bgPr>
    </p:bg>
    <p:spTree>
      <p:nvGrpSpPr>
        <p:cNvPr id="1" name=""/>
        <p:cNvGrpSpPr/>
        <p:nvPr/>
      </p:nvGrpSpPr>
      <p:grpSpPr>
        <a:xfrm>
          <a:off x="0" y="0"/>
          <a:ext cx="0" cy="0"/>
          <a:chOff x="0" y="0"/>
          <a:chExt cx="0" cy="0"/>
        </a:xfrm>
      </p:grpSpPr>
      <p:grpSp>
        <p:nvGrpSpPr>
          <p:cNvPr id="2" name="Group 2"/>
          <p:cNvGrpSpPr/>
          <p:nvPr/>
        </p:nvGrpSpPr>
        <p:grpSpPr>
          <a:xfrm rot="0">
            <a:off x="1060274" y="2506806"/>
            <a:ext cx="2279475" cy="1897053"/>
            <a:chOff x="0" y="0"/>
            <a:chExt cx="976650" cy="812800"/>
          </a:xfrm>
        </p:grpSpPr>
        <p:sp>
          <p:nvSpPr>
            <p:cNvPr id="3" name="Freeform 3"/>
            <p:cNvSpPr/>
            <p:nvPr/>
          </p:nvSpPr>
          <p:spPr>
            <a:xfrm>
              <a:off x="0" y="0"/>
              <a:ext cx="976650" cy="812800"/>
            </a:xfrm>
            <a:custGeom>
              <a:avLst/>
              <a:gdLst/>
              <a:ahLst/>
              <a:cxnLst/>
              <a:rect l="l" t="t" r="r" b="b"/>
              <a:pathLst>
                <a:path w="976650" h="812800">
                  <a:moveTo>
                    <a:pt x="0" y="0"/>
                  </a:moveTo>
                  <a:lnTo>
                    <a:pt x="976650" y="0"/>
                  </a:lnTo>
                  <a:lnTo>
                    <a:pt x="976650" y="812800"/>
                  </a:lnTo>
                  <a:lnTo>
                    <a:pt x="0" y="812800"/>
                  </a:lnTo>
                  <a:close/>
                </a:path>
              </a:pathLst>
            </a:custGeom>
            <a:solidFill>
              <a:srgbClr val="DBDBDB"/>
            </a:solidFill>
          </p:spPr>
        </p:sp>
        <p:sp>
          <p:nvSpPr>
            <p:cNvPr id="4" name="TextBox 4"/>
            <p:cNvSpPr txBox="1"/>
            <p:nvPr/>
          </p:nvSpPr>
          <p:spPr>
            <a:xfrm>
              <a:off x="0" y="-171450"/>
              <a:ext cx="976650" cy="984250"/>
            </a:xfrm>
            <a:prstGeom prst="rect">
              <a:avLst/>
            </a:prstGeom>
          </p:spPr>
          <p:txBody>
            <a:bodyPr lIns="50800" tIns="50800" rIns="50800" bIns="50800" rtlCol="0" anchor="ctr"/>
            <a:lstStyle/>
            <a:p>
              <a:pPr algn="ctr">
                <a:lnSpc>
                  <a:spcPts val="3390"/>
                </a:lnSpc>
              </a:pPr>
            </a:p>
          </p:txBody>
        </p:sp>
      </p:grpSp>
      <p:grpSp>
        <p:nvGrpSpPr>
          <p:cNvPr id="5" name="Group 5"/>
          <p:cNvGrpSpPr/>
          <p:nvPr/>
        </p:nvGrpSpPr>
        <p:grpSpPr>
          <a:xfrm rot="0">
            <a:off x="7856101" y="2257286"/>
            <a:ext cx="4210523" cy="3504133"/>
            <a:chOff x="0" y="0"/>
            <a:chExt cx="976650" cy="812800"/>
          </a:xfrm>
        </p:grpSpPr>
        <p:sp>
          <p:nvSpPr>
            <p:cNvPr id="6" name="Freeform 6"/>
            <p:cNvSpPr/>
            <p:nvPr/>
          </p:nvSpPr>
          <p:spPr>
            <a:xfrm>
              <a:off x="0" y="0"/>
              <a:ext cx="976650" cy="812800"/>
            </a:xfrm>
            <a:custGeom>
              <a:avLst/>
              <a:gdLst/>
              <a:ahLst/>
              <a:cxnLst/>
              <a:rect l="l" t="t" r="r" b="b"/>
              <a:pathLst>
                <a:path w="976650" h="812800">
                  <a:moveTo>
                    <a:pt x="0" y="0"/>
                  </a:moveTo>
                  <a:lnTo>
                    <a:pt x="976650" y="0"/>
                  </a:lnTo>
                  <a:lnTo>
                    <a:pt x="976650" y="812800"/>
                  </a:lnTo>
                  <a:lnTo>
                    <a:pt x="0" y="812800"/>
                  </a:lnTo>
                  <a:close/>
                </a:path>
              </a:pathLst>
            </a:custGeom>
            <a:solidFill>
              <a:srgbClr val="DBDBDB"/>
            </a:solidFill>
          </p:spPr>
        </p:sp>
        <p:sp>
          <p:nvSpPr>
            <p:cNvPr id="7" name="TextBox 7"/>
            <p:cNvSpPr txBox="1"/>
            <p:nvPr/>
          </p:nvSpPr>
          <p:spPr>
            <a:xfrm>
              <a:off x="0" y="-171450"/>
              <a:ext cx="976650" cy="984250"/>
            </a:xfrm>
            <a:prstGeom prst="rect">
              <a:avLst/>
            </a:prstGeom>
          </p:spPr>
          <p:txBody>
            <a:bodyPr lIns="50800" tIns="50800" rIns="50800" bIns="50800" rtlCol="0" anchor="ctr"/>
            <a:lstStyle/>
            <a:p>
              <a:pPr algn="ctr">
                <a:lnSpc>
                  <a:spcPts val="3390"/>
                </a:lnSpc>
              </a:pPr>
            </a:p>
          </p:txBody>
        </p:sp>
      </p:grpSp>
      <p:grpSp>
        <p:nvGrpSpPr>
          <p:cNvPr id="8" name="Group 8"/>
          <p:cNvGrpSpPr/>
          <p:nvPr/>
        </p:nvGrpSpPr>
        <p:grpSpPr>
          <a:xfrm rot="0">
            <a:off x="3953510" y="2257286"/>
            <a:ext cx="3379852" cy="5207440"/>
            <a:chOff x="0" y="0"/>
            <a:chExt cx="1448111" cy="2231149"/>
          </a:xfrm>
        </p:grpSpPr>
        <p:sp>
          <p:nvSpPr>
            <p:cNvPr id="9" name="Freeform 9"/>
            <p:cNvSpPr/>
            <p:nvPr/>
          </p:nvSpPr>
          <p:spPr>
            <a:xfrm>
              <a:off x="0" y="0"/>
              <a:ext cx="1448112" cy="2231149"/>
            </a:xfrm>
            <a:custGeom>
              <a:avLst/>
              <a:gdLst/>
              <a:ahLst/>
              <a:cxnLst/>
              <a:rect l="l" t="t" r="r" b="b"/>
              <a:pathLst>
                <a:path w="1448112" h="2231149">
                  <a:moveTo>
                    <a:pt x="0" y="0"/>
                  </a:moveTo>
                  <a:lnTo>
                    <a:pt x="1448112" y="0"/>
                  </a:lnTo>
                  <a:lnTo>
                    <a:pt x="1448112" y="2231149"/>
                  </a:lnTo>
                  <a:lnTo>
                    <a:pt x="0" y="2231149"/>
                  </a:lnTo>
                  <a:close/>
                </a:path>
              </a:pathLst>
            </a:custGeom>
            <a:solidFill>
              <a:srgbClr val="7C41DB"/>
            </a:solidFill>
          </p:spPr>
        </p:sp>
        <p:sp>
          <p:nvSpPr>
            <p:cNvPr id="10" name="TextBox 10"/>
            <p:cNvSpPr txBox="1"/>
            <p:nvPr/>
          </p:nvSpPr>
          <p:spPr>
            <a:xfrm>
              <a:off x="0" y="-171450"/>
              <a:ext cx="1448111" cy="2402599"/>
            </a:xfrm>
            <a:prstGeom prst="rect">
              <a:avLst/>
            </a:prstGeom>
          </p:spPr>
          <p:txBody>
            <a:bodyPr lIns="50800" tIns="50800" rIns="50800" bIns="50800" rtlCol="0" anchor="ctr"/>
            <a:lstStyle/>
            <a:p>
              <a:pPr algn="ctr">
                <a:lnSpc>
                  <a:spcPts val="3390"/>
                </a:lnSpc>
              </a:pPr>
            </a:p>
          </p:txBody>
        </p:sp>
      </p:grpSp>
      <p:grpSp>
        <p:nvGrpSpPr>
          <p:cNvPr id="11" name="Group 11"/>
          <p:cNvGrpSpPr/>
          <p:nvPr/>
        </p:nvGrpSpPr>
        <p:grpSpPr>
          <a:xfrm rot="0">
            <a:off x="13619199" y="2257286"/>
            <a:ext cx="4210523" cy="3504133"/>
            <a:chOff x="0" y="0"/>
            <a:chExt cx="976650" cy="812800"/>
          </a:xfrm>
        </p:grpSpPr>
        <p:sp>
          <p:nvSpPr>
            <p:cNvPr id="12" name="Freeform 12"/>
            <p:cNvSpPr/>
            <p:nvPr/>
          </p:nvSpPr>
          <p:spPr>
            <a:xfrm>
              <a:off x="0" y="0"/>
              <a:ext cx="976650" cy="812800"/>
            </a:xfrm>
            <a:custGeom>
              <a:avLst/>
              <a:gdLst/>
              <a:ahLst/>
              <a:cxnLst/>
              <a:rect l="l" t="t" r="r" b="b"/>
              <a:pathLst>
                <a:path w="976650" h="812800">
                  <a:moveTo>
                    <a:pt x="0" y="0"/>
                  </a:moveTo>
                  <a:lnTo>
                    <a:pt x="976650" y="0"/>
                  </a:lnTo>
                  <a:lnTo>
                    <a:pt x="976650" y="812800"/>
                  </a:lnTo>
                  <a:lnTo>
                    <a:pt x="0" y="812800"/>
                  </a:lnTo>
                  <a:close/>
                </a:path>
              </a:pathLst>
            </a:custGeom>
            <a:solidFill>
              <a:srgbClr val="DBDBDB"/>
            </a:solidFill>
          </p:spPr>
        </p:sp>
        <p:sp>
          <p:nvSpPr>
            <p:cNvPr id="13" name="TextBox 13"/>
            <p:cNvSpPr txBox="1"/>
            <p:nvPr/>
          </p:nvSpPr>
          <p:spPr>
            <a:xfrm>
              <a:off x="0" y="-171450"/>
              <a:ext cx="976650" cy="984250"/>
            </a:xfrm>
            <a:prstGeom prst="rect">
              <a:avLst/>
            </a:prstGeom>
          </p:spPr>
          <p:txBody>
            <a:bodyPr lIns="50800" tIns="50800" rIns="50800" bIns="50800" rtlCol="0" anchor="ctr"/>
            <a:lstStyle/>
            <a:p>
              <a:pPr algn="ctr">
                <a:lnSpc>
                  <a:spcPts val="3390"/>
                </a:lnSpc>
              </a:pPr>
            </a:p>
          </p:txBody>
        </p:sp>
      </p:grpSp>
      <p:grpSp>
        <p:nvGrpSpPr>
          <p:cNvPr id="14" name="Group 14"/>
          <p:cNvGrpSpPr/>
          <p:nvPr/>
        </p:nvGrpSpPr>
        <p:grpSpPr>
          <a:xfrm rot="0">
            <a:off x="1035965" y="5570120"/>
            <a:ext cx="2279475" cy="1897053"/>
            <a:chOff x="0" y="0"/>
            <a:chExt cx="976650" cy="812800"/>
          </a:xfrm>
        </p:grpSpPr>
        <p:sp>
          <p:nvSpPr>
            <p:cNvPr id="15" name="Freeform 15"/>
            <p:cNvSpPr/>
            <p:nvPr/>
          </p:nvSpPr>
          <p:spPr>
            <a:xfrm>
              <a:off x="0" y="0"/>
              <a:ext cx="976650" cy="812800"/>
            </a:xfrm>
            <a:custGeom>
              <a:avLst/>
              <a:gdLst/>
              <a:ahLst/>
              <a:cxnLst/>
              <a:rect l="l" t="t" r="r" b="b"/>
              <a:pathLst>
                <a:path w="976650" h="812800">
                  <a:moveTo>
                    <a:pt x="0" y="0"/>
                  </a:moveTo>
                  <a:lnTo>
                    <a:pt x="976650" y="0"/>
                  </a:lnTo>
                  <a:lnTo>
                    <a:pt x="976650" y="812800"/>
                  </a:lnTo>
                  <a:lnTo>
                    <a:pt x="0" y="812800"/>
                  </a:lnTo>
                  <a:close/>
                </a:path>
              </a:pathLst>
            </a:custGeom>
            <a:solidFill>
              <a:srgbClr val="DBDBDB"/>
            </a:solidFill>
          </p:spPr>
        </p:sp>
        <p:sp>
          <p:nvSpPr>
            <p:cNvPr id="16" name="TextBox 16"/>
            <p:cNvSpPr txBox="1"/>
            <p:nvPr/>
          </p:nvSpPr>
          <p:spPr>
            <a:xfrm>
              <a:off x="0" y="-171450"/>
              <a:ext cx="976650" cy="984250"/>
            </a:xfrm>
            <a:prstGeom prst="rect">
              <a:avLst/>
            </a:prstGeom>
          </p:spPr>
          <p:txBody>
            <a:bodyPr lIns="50800" tIns="50800" rIns="50800" bIns="50800" rtlCol="0" anchor="ctr"/>
            <a:lstStyle/>
            <a:p>
              <a:pPr algn="ctr">
                <a:lnSpc>
                  <a:spcPts val="3390"/>
                </a:lnSpc>
              </a:pPr>
            </a:p>
          </p:txBody>
        </p:sp>
      </p:grpSp>
      <p:grpSp>
        <p:nvGrpSpPr>
          <p:cNvPr id="17" name="Group 17"/>
          <p:cNvGrpSpPr/>
          <p:nvPr/>
        </p:nvGrpSpPr>
        <p:grpSpPr>
          <a:xfrm rot="0">
            <a:off x="8563048" y="8303913"/>
            <a:ext cx="3407002" cy="954387"/>
            <a:chOff x="0" y="0"/>
            <a:chExt cx="812800" cy="227686"/>
          </a:xfrm>
        </p:grpSpPr>
        <p:sp>
          <p:nvSpPr>
            <p:cNvPr id="18" name="Freeform 18"/>
            <p:cNvSpPr/>
            <p:nvPr/>
          </p:nvSpPr>
          <p:spPr>
            <a:xfrm>
              <a:off x="0" y="0"/>
              <a:ext cx="812800" cy="227686"/>
            </a:xfrm>
            <a:custGeom>
              <a:avLst/>
              <a:gdLst/>
              <a:ahLst/>
              <a:cxnLst/>
              <a:rect l="l" t="t" r="r" b="b"/>
              <a:pathLst>
                <a:path w="812800" h="227686">
                  <a:moveTo>
                    <a:pt x="84077" y="0"/>
                  </a:moveTo>
                  <a:lnTo>
                    <a:pt x="728723" y="0"/>
                  </a:lnTo>
                  <a:cubicBezTo>
                    <a:pt x="751022" y="0"/>
                    <a:pt x="772407" y="8858"/>
                    <a:pt x="788174" y="24626"/>
                  </a:cubicBezTo>
                  <a:cubicBezTo>
                    <a:pt x="803942" y="40393"/>
                    <a:pt x="812800" y="61779"/>
                    <a:pt x="812800" y="84077"/>
                  </a:cubicBezTo>
                  <a:lnTo>
                    <a:pt x="812800" y="143608"/>
                  </a:lnTo>
                  <a:cubicBezTo>
                    <a:pt x="812800" y="190043"/>
                    <a:pt x="775157" y="227686"/>
                    <a:pt x="728723" y="227686"/>
                  </a:cubicBezTo>
                  <a:lnTo>
                    <a:pt x="84077" y="227686"/>
                  </a:lnTo>
                  <a:cubicBezTo>
                    <a:pt x="61779" y="227686"/>
                    <a:pt x="40393" y="218828"/>
                    <a:pt x="24626" y="203060"/>
                  </a:cubicBezTo>
                  <a:cubicBezTo>
                    <a:pt x="8858" y="187292"/>
                    <a:pt x="0" y="165907"/>
                    <a:pt x="0" y="143608"/>
                  </a:cubicBezTo>
                  <a:lnTo>
                    <a:pt x="0" y="84077"/>
                  </a:lnTo>
                  <a:cubicBezTo>
                    <a:pt x="0" y="61779"/>
                    <a:pt x="8858" y="40393"/>
                    <a:pt x="24626" y="24626"/>
                  </a:cubicBezTo>
                  <a:cubicBezTo>
                    <a:pt x="40393" y="8858"/>
                    <a:pt x="61779" y="0"/>
                    <a:pt x="84077" y="0"/>
                  </a:cubicBezTo>
                  <a:close/>
                </a:path>
              </a:pathLst>
            </a:custGeom>
            <a:solidFill>
              <a:srgbClr val="0000FF"/>
            </a:solidFill>
          </p:spPr>
        </p:sp>
        <p:sp>
          <p:nvSpPr>
            <p:cNvPr id="19" name="TextBox 19"/>
            <p:cNvSpPr txBox="1"/>
            <p:nvPr/>
          </p:nvSpPr>
          <p:spPr>
            <a:xfrm>
              <a:off x="0" y="-171450"/>
              <a:ext cx="812800" cy="399136"/>
            </a:xfrm>
            <a:prstGeom prst="rect">
              <a:avLst/>
            </a:prstGeom>
          </p:spPr>
          <p:txBody>
            <a:bodyPr lIns="50800" tIns="50800" rIns="50800" bIns="50800" rtlCol="0" anchor="ctr"/>
            <a:lstStyle/>
            <a:p>
              <a:pPr algn="ctr">
                <a:lnSpc>
                  <a:spcPts val="3390"/>
                </a:lnSpc>
              </a:pPr>
            </a:p>
          </p:txBody>
        </p:sp>
      </p:grpSp>
      <p:grpSp>
        <p:nvGrpSpPr>
          <p:cNvPr id="20" name="Group 20"/>
          <p:cNvGrpSpPr/>
          <p:nvPr/>
        </p:nvGrpSpPr>
        <p:grpSpPr>
          <a:xfrm rot="0">
            <a:off x="14006897" y="8303913"/>
            <a:ext cx="3407002" cy="954387"/>
            <a:chOff x="0" y="0"/>
            <a:chExt cx="812800" cy="227686"/>
          </a:xfrm>
        </p:grpSpPr>
        <p:sp>
          <p:nvSpPr>
            <p:cNvPr id="21" name="Freeform 21"/>
            <p:cNvSpPr/>
            <p:nvPr/>
          </p:nvSpPr>
          <p:spPr>
            <a:xfrm>
              <a:off x="0" y="0"/>
              <a:ext cx="812800" cy="227686"/>
            </a:xfrm>
            <a:custGeom>
              <a:avLst/>
              <a:gdLst/>
              <a:ahLst/>
              <a:cxnLst/>
              <a:rect l="l" t="t" r="r" b="b"/>
              <a:pathLst>
                <a:path w="812800" h="227686">
                  <a:moveTo>
                    <a:pt x="84077" y="0"/>
                  </a:moveTo>
                  <a:lnTo>
                    <a:pt x="728723" y="0"/>
                  </a:lnTo>
                  <a:cubicBezTo>
                    <a:pt x="751022" y="0"/>
                    <a:pt x="772407" y="8858"/>
                    <a:pt x="788174" y="24626"/>
                  </a:cubicBezTo>
                  <a:cubicBezTo>
                    <a:pt x="803942" y="40393"/>
                    <a:pt x="812800" y="61779"/>
                    <a:pt x="812800" y="84077"/>
                  </a:cubicBezTo>
                  <a:lnTo>
                    <a:pt x="812800" y="143608"/>
                  </a:lnTo>
                  <a:cubicBezTo>
                    <a:pt x="812800" y="190043"/>
                    <a:pt x="775157" y="227686"/>
                    <a:pt x="728723" y="227686"/>
                  </a:cubicBezTo>
                  <a:lnTo>
                    <a:pt x="84077" y="227686"/>
                  </a:lnTo>
                  <a:cubicBezTo>
                    <a:pt x="61779" y="227686"/>
                    <a:pt x="40393" y="218828"/>
                    <a:pt x="24626" y="203060"/>
                  </a:cubicBezTo>
                  <a:cubicBezTo>
                    <a:pt x="8858" y="187292"/>
                    <a:pt x="0" y="165907"/>
                    <a:pt x="0" y="143608"/>
                  </a:cubicBezTo>
                  <a:lnTo>
                    <a:pt x="0" y="84077"/>
                  </a:lnTo>
                  <a:cubicBezTo>
                    <a:pt x="0" y="61779"/>
                    <a:pt x="8858" y="40393"/>
                    <a:pt x="24626" y="24626"/>
                  </a:cubicBezTo>
                  <a:cubicBezTo>
                    <a:pt x="40393" y="8858"/>
                    <a:pt x="61779" y="0"/>
                    <a:pt x="84077" y="0"/>
                  </a:cubicBezTo>
                  <a:close/>
                </a:path>
              </a:pathLst>
            </a:custGeom>
            <a:solidFill>
              <a:srgbClr val="E82525"/>
            </a:solidFill>
          </p:spPr>
        </p:sp>
        <p:sp>
          <p:nvSpPr>
            <p:cNvPr id="22" name="TextBox 22"/>
            <p:cNvSpPr txBox="1"/>
            <p:nvPr/>
          </p:nvSpPr>
          <p:spPr>
            <a:xfrm>
              <a:off x="0" y="-171450"/>
              <a:ext cx="812800" cy="399136"/>
            </a:xfrm>
            <a:prstGeom prst="rect">
              <a:avLst/>
            </a:prstGeom>
          </p:spPr>
          <p:txBody>
            <a:bodyPr lIns="50800" tIns="50800" rIns="50800" bIns="50800" rtlCol="0" anchor="ctr"/>
            <a:lstStyle/>
            <a:p>
              <a:pPr algn="ctr">
                <a:lnSpc>
                  <a:spcPts val="3390"/>
                </a:lnSpc>
              </a:pPr>
            </a:p>
          </p:txBody>
        </p:sp>
      </p:grpSp>
      <p:sp>
        <p:nvSpPr>
          <p:cNvPr id="23" name="Freeform 23"/>
          <p:cNvSpPr/>
          <p:nvPr/>
        </p:nvSpPr>
        <p:spPr>
          <a:xfrm>
            <a:off x="1060274" y="2257286"/>
            <a:ext cx="2279475" cy="2146572"/>
          </a:xfrm>
          <a:custGeom>
            <a:avLst/>
            <a:gdLst/>
            <a:ahLst/>
            <a:cxnLst/>
            <a:rect l="l" t="t" r="r" b="b"/>
            <a:pathLst>
              <a:path w="2279475" h="2146572">
                <a:moveTo>
                  <a:pt x="0" y="0"/>
                </a:moveTo>
                <a:lnTo>
                  <a:pt x="2279474" y="0"/>
                </a:lnTo>
                <a:lnTo>
                  <a:pt x="2279474" y="2146572"/>
                </a:lnTo>
                <a:lnTo>
                  <a:pt x="0" y="2146572"/>
                </a:lnTo>
                <a:lnTo>
                  <a:pt x="0" y="0"/>
                </a:lnTo>
                <a:close/>
              </a:path>
            </a:pathLst>
          </a:custGeom>
          <a:blipFill>
            <a:blip r:embed="rId1"/>
            <a:stretch>
              <a:fillRect/>
            </a:stretch>
          </a:blipFill>
        </p:spPr>
      </p:sp>
      <p:sp>
        <p:nvSpPr>
          <p:cNvPr id="24" name="Freeform 24"/>
          <p:cNvSpPr/>
          <p:nvPr/>
        </p:nvSpPr>
        <p:spPr>
          <a:xfrm>
            <a:off x="1028700" y="5320600"/>
            <a:ext cx="2303136" cy="2146572"/>
          </a:xfrm>
          <a:custGeom>
            <a:avLst/>
            <a:gdLst/>
            <a:ahLst/>
            <a:cxnLst/>
            <a:rect l="l" t="t" r="r" b="b"/>
            <a:pathLst>
              <a:path w="2303136" h="2146572">
                <a:moveTo>
                  <a:pt x="0" y="0"/>
                </a:moveTo>
                <a:lnTo>
                  <a:pt x="2303136" y="0"/>
                </a:lnTo>
                <a:lnTo>
                  <a:pt x="2303136" y="2146572"/>
                </a:lnTo>
                <a:lnTo>
                  <a:pt x="0" y="2146572"/>
                </a:lnTo>
                <a:lnTo>
                  <a:pt x="0" y="0"/>
                </a:lnTo>
                <a:close/>
              </a:path>
            </a:pathLst>
          </a:custGeom>
          <a:blipFill>
            <a:blip r:embed="rId2"/>
            <a:stretch>
              <a:fillRect/>
            </a:stretch>
          </a:blipFill>
        </p:spPr>
      </p:sp>
      <p:sp>
        <p:nvSpPr>
          <p:cNvPr id="25" name="Freeform 25"/>
          <p:cNvSpPr/>
          <p:nvPr/>
        </p:nvSpPr>
        <p:spPr>
          <a:xfrm>
            <a:off x="7856101" y="2257286"/>
            <a:ext cx="9942245" cy="3508652"/>
          </a:xfrm>
          <a:custGeom>
            <a:avLst/>
            <a:gdLst/>
            <a:ahLst/>
            <a:cxnLst/>
            <a:rect l="l" t="t" r="r" b="b"/>
            <a:pathLst>
              <a:path w="9942245" h="3508652">
                <a:moveTo>
                  <a:pt x="0" y="0"/>
                </a:moveTo>
                <a:lnTo>
                  <a:pt x="9942245" y="0"/>
                </a:lnTo>
                <a:lnTo>
                  <a:pt x="9942245" y="3508652"/>
                </a:lnTo>
                <a:lnTo>
                  <a:pt x="0" y="3508652"/>
                </a:lnTo>
                <a:lnTo>
                  <a:pt x="0" y="0"/>
                </a:lnTo>
                <a:close/>
              </a:path>
            </a:pathLst>
          </a:custGeom>
          <a:blipFill>
            <a:blip r:embed="rId3"/>
            <a:stretch>
              <a:fillRect l="-5945" t="-26190" r="-3018"/>
            </a:stretch>
          </a:blipFill>
        </p:spPr>
      </p:sp>
      <p:sp>
        <p:nvSpPr>
          <p:cNvPr id="26" name="TextBox 26"/>
          <p:cNvSpPr txBox="1"/>
          <p:nvPr/>
        </p:nvSpPr>
        <p:spPr>
          <a:xfrm>
            <a:off x="8296180" y="6850886"/>
            <a:ext cx="3851654" cy="1038081"/>
          </a:xfrm>
          <a:prstGeom prst="rect">
            <a:avLst/>
          </a:prstGeom>
        </p:spPr>
        <p:txBody>
          <a:bodyPr lIns="0" tIns="0" rIns="0" bIns="0" rtlCol="0" anchor="t">
            <a:spAutoFit/>
          </a:bodyPr>
          <a:lstStyle/>
          <a:p>
            <a:pPr algn="ctr">
              <a:lnSpc>
                <a:spcPts val="4240"/>
              </a:lnSpc>
            </a:pPr>
            <a:r>
              <a:rPr lang="en-US" sz="3030" spc="-30">
                <a:solidFill>
                  <a:srgbClr val="000000"/>
                </a:solidFill>
                <a:latin typeface="Montserrat Bold" panose="00000800000000000000"/>
              </a:rPr>
              <a:t>Output</a:t>
            </a:r>
            <a:endParaRPr lang="en-US" sz="3030" spc="-30">
              <a:solidFill>
                <a:srgbClr val="000000"/>
              </a:solidFill>
              <a:latin typeface="Montserrat Bold" panose="00000800000000000000"/>
            </a:endParaRPr>
          </a:p>
          <a:p>
            <a:pPr algn="ctr">
              <a:lnSpc>
                <a:spcPts val="4240"/>
              </a:lnSpc>
              <a:spcBef>
                <a:spcPct val="0"/>
              </a:spcBef>
            </a:pPr>
            <a:r>
              <a:rPr lang="en-US" sz="3030" spc="-30">
                <a:solidFill>
                  <a:srgbClr val="000000"/>
                </a:solidFill>
                <a:latin typeface="Montserrat" panose="00000500000000000000"/>
              </a:rPr>
              <a:t>Pneumonia Present</a:t>
            </a:r>
            <a:endParaRPr lang="en-US" sz="3030" spc="-30">
              <a:solidFill>
                <a:srgbClr val="000000"/>
              </a:solidFill>
              <a:latin typeface="Montserrat" panose="00000500000000000000"/>
            </a:endParaRPr>
          </a:p>
        </p:txBody>
      </p:sp>
      <p:sp>
        <p:nvSpPr>
          <p:cNvPr id="27" name="TextBox 27"/>
          <p:cNvSpPr txBox="1"/>
          <p:nvPr/>
        </p:nvSpPr>
        <p:spPr>
          <a:xfrm>
            <a:off x="1028700" y="4405395"/>
            <a:ext cx="2144639" cy="574767"/>
          </a:xfrm>
          <a:prstGeom prst="rect">
            <a:avLst/>
          </a:prstGeom>
        </p:spPr>
        <p:txBody>
          <a:bodyPr lIns="0" tIns="0" rIns="0" bIns="0" rtlCol="0" anchor="t">
            <a:spAutoFit/>
          </a:bodyPr>
          <a:lstStyle/>
          <a:p>
            <a:pPr algn="ctr">
              <a:lnSpc>
                <a:spcPts val="2360"/>
              </a:lnSpc>
            </a:pPr>
            <a:r>
              <a:rPr lang="en-US" sz="1685" spc="-16">
                <a:solidFill>
                  <a:srgbClr val="000000"/>
                </a:solidFill>
                <a:latin typeface="Montserrat Bold" panose="00000800000000000000"/>
              </a:rPr>
              <a:t>Input</a:t>
            </a:r>
            <a:endParaRPr lang="en-US" sz="1685" spc="-16">
              <a:solidFill>
                <a:srgbClr val="000000"/>
              </a:solidFill>
              <a:latin typeface="Montserrat Bold" panose="00000800000000000000"/>
            </a:endParaRPr>
          </a:p>
          <a:p>
            <a:pPr algn="ctr">
              <a:lnSpc>
                <a:spcPts val="2360"/>
              </a:lnSpc>
              <a:spcBef>
                <a:spcPct val="0"/>
              </a:spcBef>
            </a:pPr>
            <a:r>
              <a:rPr lang="en-US" sz="1685" spc="-16">
                <a:solidFill>
                  <a:srgbClr val="000000"/>
                </a:solidFill>
                <a:latin typeface="Montserrat" panose="00000500000000000000"/>
              </a:rPr>
              <a:t>Chest X-ray</a:t>
            </a:r>
            <a:endParaRPr lang="en-US" sz="1685" spc="-16">
              <a:solidFill>
                <a:srgbClr val="000000"/>
              </a:solidFill>
              <a:latin typeface="Montserrat" panose="00000500000000000000"/>
            </a:endParaRPr>
          </a:p>
        </p:txBody>
      </p:sp>
      <p:sp>
        <p:nvSpPr>
          <p:cNvPr id="28" name="TextBox 28"/>
          <p:cNvSpPr txBox="1"/>
          <p:nvPr/>
        </p:nvSpPr>
        <p:spPr>
          <a:xfrm>
            <a:off x="4175261" y="3391835"/>
            <a:ext cx="2845327" cy="2374103"/>
          </a:xfrm>
          <a:prstGeom prst="rect">
            <a:avLst/>
          </a:prstGeom>
        </p:spPr>
        <p:txBody>
          <a:bodyPr lIns="0" tIns="0" rIns="0" bIns="0" rtlCol="0" anchor="t">
            <a:spAutoFit/>
          </a:bodyPr>
          <a:lstStyle/>
          <a:p>
            <a:pPr algn="ctr">
              <a:lnSpc>
                <a:spcPts val="6390"/>
              </a:lnSpc>
              <a:spcBef>
                <a:spcPct val="0"/>
              </a:spcBef>
            </a:pPr>
            <a:r>
              <a:rPr lang="en-US" sz="4565" spc="-45">
                <a:solidFill>
                  <a:srgbClr val="FFFFFF"/>
                </a:solidFill>
                <a:latin typeface="Montserrat Bold" panose="00000800000000000000"/>
              </a:rPr>
              <a:t>YoloV9</a:t>
            </a:r>
            <a:r>
              <a:rPr lang="en-US" sz="4565" spc="-45">
                <a:solidFill>
                  <a:srgbClr val="FFFFFF"/>
                </a:solidFill>
                <a:latin typeface="Montserrat" panose="00000500000000000000"/>
              </a:rPr>
              <a:t> for object detection</a:t>
            </a:r>
            <a:endParaRPr lang="en-US" sz="4565" spc="-45">
              <a:solidFill>
                <a:srgbClr val="FFFFFF"/>
              </a:solidFill>
              <a:latin typeface="Montserrat" panose="00000500000000000000"/>
            </a:endParaRPr>
          </a:p>
        </p:txBody>
      </p:sp>
      <p:sp>
        <p:nvSpPr>
          <p:cNvPr id="29" name="TextBox 29"/>
          <p:cNvSpPr txBox="1"/>
          <p:nvPr/>
        </p:nvSpPr>
        <p:spPr>
          <a:xfrm>
            <a:off x="1103383" y="7781497"/>
            <a:ext cx="2144639" cy="574767"/>
          </a:xfrm>
          <a:prstGeom prst="rect">
            <a:avLst/>
          </a:prstGeom>
        </p:spPr>
        <p:txBody>
          <a:bodyPr lIns="0" tIns="0" rIns="0" bIns="0" rtlCol="0" anchor="t">
            <a:spAutoFit/>
          </a:bodyPr>
          <a:lstStyle/>
          <a:p>
            <a:pPr algn="ctr">
              <a:lnSpc>
                <a:spcPts val="2360"/>
              </a:lnSpc>
            </a:pPr>
            <a:r>
              <a:rPr lang="en-US" sz="1685" spc="-16">
                <a:solidFill>
                  <a:srgbClr val="000000"/>
                </a:solidFill>
                <a:latin typeface="Montserrat Bold" panose="00000800000000000000"/>
              </a:rPr>
              <a:t>Input</a:t>
            </a:r>
            <a:endParaRPr lang="en-US" sz="1685" spc="-16">
              <a:solidFill>
                <a:srgbClr val="000000"/>
              </a:solidFill>
              <a:latin typeface="Montserrat Bold" panose="00000800000000000000"/>
            </a:endParaRPr>
          </a:p>
          <a:p>
            <a:pPr algn="ctr">
              <a:lnSpc>
                <a:spcPts val="2360"/>
              </a:lnSpc>
              <a:spcBef>
                <a:spcPct val="0"/>
              </a:spcBef>
            </a:pPr>
            <a:r>
              <a:rPr lang="en-US" sz="1685" spc="-16">
                <a:solidFill>
                  <a:srgbClr val="000000"/>
                </a:solidFill>
                <a:latin typeface="Montserrat" panose="00000500000000000000"/>
              </a:rPr>
              <a:t>Chest X-ray</a:t>
            </a:r>
            <a:endParaRPr lang="en-US" sz="1685" spc="-16">
              <a:solidFill>
                <a:srgbClr val="000000"/>
              </a:solidFill>
              <a:latin typeface="Montserrat" panose="00000500000000000000"/>
            </a:endParaRPr>
          </a:p>
        </p:txBody>
      </p:sp>
      <p:sp>
        <p:nvSpPr>
          <p:cNvPr id="30" name="TextBox 30"/>
          <p:cNvSpPr txBox="1"/>
          <p:nvPr/>
        </p:nvSpPr>
        <p:spPr>
          <a:xfrm>
            <a:off x="13680335" y="6850886"/>
            <a:ext cx="3851654" cy="1038081"/>
          </a:xfrm>
          <a:prstGeom prst="rect">
            <a:avLst/>
          </a:prstGeom>
        </p:spPr>
        <p:txBody>
          <a:bodyPr lIns="0" tIns="0" rIns="0" bIns="0" rtlCol="0" anchor="t">
            <a:spAutoFit/>
          </a:bodyPr>
          <a:lstStyle/>
          <a:p>
            <a:pPr algn="ctr">
              <a:lnSpc>
                <a:spcPts val="4240"/>
              </a:lnSpc>
            </a:pPr>
            <a:r>
              <a:rPr lang="en-US" sz="3030" spc="-30">
                <a:solidFill>
                  <a:srgbClr val="000000"/>
                </a:solidFill>
                <a:latin typeface="Montserrat Bold" panose="00000800000000000000"/>
              </a:rPr>
              <a:t>Output</a:t>
            </a:r>
            <a:endParaRPr lang="en-US" sz="3030" spc="-30">
              <a:solidFill>
                <a:srgbClr val="000000"/>
              </a:solidFill>
              <a:latin typeface="Montserrat Bold" panose="00000800000000000000"/>
            </a:endParaRPr>
          </a:p>
          <a:p>
            <a:pPr algn="ctr">
              <a:lnSpc>
                <a:spcPts val="4240"/>
              </a:lnSpc>
              <a:spcBef>
                <a:spcPct val="0"/>
              </a:spcBef>
            </a:pPr>
            <a:r>
              <a:rPr lang="en-US" sz="3030" spc="-30">
                <a:solidFill>
                  <a:srgbClr val="000000"/>
                </a:solidFill>
                <a:latin typeface="Montserrat" panose="00000500000000000000"/>
              </a:rPr>
              <a:t>Pneumonia Present</a:t>
            </a:r>
            <a:endParaRPr lang="en-US" sz="3030" spc="-30">
              <a:solidFill>
                <a:srgbClr val="000000"/>
              </a:solidFill>
              <a:latin typeface="Montserrat" panose="00000500000000000000"/>
            </a:endParaRPr>
          </a:p>
        </p:txBody>
      </p:sp>
      <p:sp>
        <p:nvSpPr>
          <p:cNvPr id="31" name="TextBox 31"/>
          <p:cNvSpPr txBox="1"/>
          <p:nvPr/>
        </p:nvSpPr>
        <p:spPr>
          <a:xfrm>
            <a:off x="15320353" y="8497969"/>
            <a:ext cx="780091" cy="509125"/>
          </a:xfrm>
          <a:prstGeom prst="rect">
            <a:avLst/>
          </a:prstGeom>
        </p:spPr>
        <p:txBody>
          <a:bodyPr lIns="0" tIns="0" rIns="0" bIns="0" rtlCol="0" anchor="t">
            <a:spAutoFit/>
          </a:bodyPr>
          <a:lstStyle/>
          <a:p>
            <a:pPr algn="ctr">
              <a:lnSpc>
                <a:spcPts val="4240"/>
              </a:lnSpc>
              <a:spcBef>
                <a:spcPct val="0"/>
              </a:spcBef>
            </a:pPr>
            <a:r>
              <a:rPr lang="en-US" sz="3030" spc="-30">
                <a:solidFill>
                  <a:srgbClr val="FFFFFF"/>
                </a:solidFill>
                <a:latin typeface="Montserrat Bold" panose="00000800000000000000"/>
              </a:rPr>
              <a:t>YES</a:t>
            </a:r>
            <a:endParaRPr lang="en-US" sz="3030" spc="-30">
              <a:solidFill>
                <a:srgbClr val="FFFFFF"/>
              </a:solidFill>
              <a:latin typeface="Montserrat Bold" panose="00000800000000000000"/>
            </a:endParaRPr>
          </a:p>
        </p:txBody>
      </p:sp>
      <p:sp>
        <p:nvSpPr>
          <p:cNvPr id="32" name="TextBox 32"/>
          <p:cNvSpPr txBox="1"/>
          <p:nvPr/>
        </p:nvSpPr>
        <p:spPr>
          <a:xfrm>
            <a:off x="9876504" y="8497969"/>
            <a:ext cx="780091" cy="509125"/>
          </a:xfrm>
          <a:prstGeom prst="rect">
            <a:avLst/>
          </a:prstGeom>
        </p:spPr>
        <p:txBody>
          <a:bodyPr lIns="0" tIns="0" rIns="0" bIns="0" rtlCol="0" anchor="t">
            <a:spAutoFit/>
          </a:bodyPr>
          <a:lstStyle/>
          <a:p>
            <a:pPr algn="ctr">
              <a:lnSpc>
                <a:spcPts val="4240"/>
              </a:lnSpc>
              <a:spcBef>
                <a:spcPct val="0"/>
              </a:spcBef>
            </a:pPr>
            <a:r>
              <a:rPr lang="en-US" sz="3030" spc="-30">
                <a:solidFill>
                  <a:srgbClr val="FFFFFF"/>
                </a:solidFill>
                <a:latin typeface="Montserrat Bold" panose="00000800000000000000"/>
              </a:rPr>
              <a:t>NO</a:t>
            </a:r>
            <a:endParaRPr lang="en-US" sz="3030" spc="-30">
              <a:solidFill>
                <a:srgbClr val="FFFFFF"/>
              </a:solidFill>
              <a:latin typeface="Montserrat Bold" panose="00000800000000000000"/>
            </a:endParaRPr>
          </a:p>
        </p:txBody>
      </p:sp>
      <p:sp>
        <p:nvSpPr>
          <p:cNvPr id="33" name="TextBox 33"/>
          <p:cNvSpPr txBox="1"/>
          <p:nvPr/>
        </p:nvSpPr>
        <p:spPr>
          <a:xfrm>
            <a:off x="9101554" y="4988719"/>
            <a:ext cx="84892" cy="280987"/>
          </a:xfrm>
          <a:prstGeom prst="rect">
            <a:avLst/>
          </a:prstGeom>
        </p:spPr>
        <p:txBody>
          <a:bodyPr lIns="0" tIns="0" rIns="0" bIns="0" rtlCol="0" anchor="t">
            <a:spAutoFit/>
          </a:bodyPr>
          <a:lstStyle/>
          <a:p>
            <a:pPr algn="ctr">
              <a:lnSpc>
                <a:spcPts val="2360"/>
              </a:lnSpc>
              <a:spcBef>
                <a:spcPct val="0"/>
              </a:spcBef>
            </a:pPr>
            <a:r>
              <a:rPr lang="en-US" sz="1685" spc="-16">
                <a:solidFill>
                  <a:srgbClr val="000000"/>
                </a:solidFill>
                <a:latin typeface="Montserrat" panose="00000500000000000000"/>
              </a:rPr>
              <a:t>t</a:t>
            </a:r>
            <a:endParaRPr lang="en-US" sz="1685" spc="-16">
              <a:solidFill>
                <a:srgbClr val="000000"/>
              </a:solidFill>
              <a:latin typeface="Montserrat" panose="000005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9E3F4"/>
        </a:solidFill>
        <a:effectLst/>
      </p:bgPr>
    </p:bg>
    <p:spTree>
      <p:nvGrpSpPr>
        <p:cNvPr id="1" name=""/>
        <p:cNvGrpSpPr/>
        <p:nvPr/>
      </p:nvGrpSpPr>
      <p:grpSpPr>
        <a:xfrm>
          <a:off x="0" y="0"/>
          <a:ext cx="0" cy="0"/>
          <a:chOff x="0" y="0"/>
          <a:chExt cx="0" cy="0"/>
        </a:xfrm>
      </p:grpSpPr>
      <p:sp>
        <p:nvSpPr>
          <p:cNvPr id="2" name="Freeform 2"/>
          <p:cNvSpPr/>
          <p:nvPr/>
        </p:nvSpPr>
        <p:spPr>
          <a:xfrm>
            <a:off x="2564402" y="6205515"/>
            <a:ext cx="2168959" cy="2500896"/>
          </a:xfrm>
          <a:custGeom>
            <a:avLst/>
            <a:gdLst/>
            <a:ahLst/>
            <a:cxnLst/>
            <a:rect l="l" t="t" r="r" b="b"/>
            <a:pathLst>
              <a:path w="2168959" h="2500896">
                <a:moveTo>
                  <a:pt x="0" y="0"/>
                </a:moveTo>
                <a:lnTo>
                  <a:pt x="2168958" y="0"/>
                </a:lnTo>
                <a:lnTo>
                  <a:pt x="2168958" y="2500896"/>
                </a:lnTo>
                <a:lnTo>
                  <a:pt x="0" y="250089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2074577" y="5881665"/>
            <a:ext cx="2168959" cy="2500896"/>
          </a:xfrm>
          <a:custGeom>
            <a:avLst/>
            <a:gdLst/>
            <a:ahLst/>
            <a:cxnLst/>
            <a:rect l="l" t="t" r="r" b="b"/>
            <a:pathLst>
              <a:path w="2168959" h="2500896">
                <a:moveTo>
                  <a:pt x="0" y="0"/>
                </a:moveTo>
                <a:lnTo>
                  <a:pt x="2168958" y="0"/>
                </a:lnTo>
                <a:lnTo>
                  <a:pt x="2168958" y="2500896"/>
                </a:lnTo>
                <a:lnTo>
                  <a:pt x="0" y="25008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653651" y="1391318"/>
            <a:ext cx="16605649" cy="4776097"/>
          </a:xfrm>
          <a:prstGeom prst="rect">
            <a:avLst/>
          </a:prstGeom>
        </p:spPr>
        <p:txBody>
          <a:bodyPr lIns="0" tIns="0" rIns="0" bIns="0" rtlCol="0" anchor="t">
            <a:spAutoFit/>
          </a:bodyPr>
          <a:lstStyle/>
          <a:p>
            <a:pPr>
              <a:lnSpc>
                <a:spcPts val="2565"/>
              </a:lnSpc>
              <a:spcBef>
                <a:spcPct val="0"/>
              </a:spcBef>
            </a:pPr>
            <a:r>
              <a:rPr lang="en-US" sz="1830" spc="-18">
                <a:solidFill>
                  <a:srgbClr val="000000"/>
                </a:solidFill>
                <a:latin typeface="Montserrat Medium" panose="00000600000000000000"/>
              </a:rPr>
              <a:t>Data Source: The dataset used for this project is the RSNA Pneumonia Detection Challenge dataset.</a:t>
            </a:r>
            <a:endParaRPr lang="en-US" sz="1830" spc="-18">
              <a:solidFill>
                <a:srgbClr val="000000"/>
              </a:solidFill>
              <a:latin typeface="Montserrat Medium" panose="00000600000000000000"/>
            </a:endParaRPr>
          </a:p>
          <a:p>
            <a:pPr>
              <a:lnSpc>
                <a:spcPts val="2565"/>
              </a:lnSpc>
              <a:spcBef>
                <a:spcPct val="0"/>
              </a:spcBef>
            </a:pPr>
          </a:p>
          <a:p>
            <a:pPr>
              <a:lnSpc>
                <a:spcPts val="2565"/>
              </a:lnSpc>
              <a:spcBef>
                <a:spcPct val="0"/>
              </a:spcBef>
            </a:pPr>
            <a:r>
              <a:rPr lang="en-US" sz="1830" spc="-18">
                <a:solidFill>
                  <a:srgbClr val="000000"/>
                </a:solidFill>
                <a:latin typeface="Montserrat Medium" panose="00000600000000000000"/>
              </a:rPr>
              <a:t>Tasks:</a:t>
            </a:r>
            <a:endParaRPr lang="en-US" sz="1830" spc="-18">
              <a:solidFill>
                <a:srgbClr val="000000"/>
              </a:solidFill>
              <a:latin typeface="Montserrat Medium" panose="00000600000000000000"/>
            </a:endParaRPr>
          </a:p>
          <a:p>
            <a:pPr>
              <a:lnSpc>
                <a:spcPts val="2565"/>
              </a:lnSpc>
              <a:spcBef>
                <a:spcPct val="0"/>
              </a:spcBef>
            </a:pPr>
            <a:r>
              <a:rPr lang="en-US" sz="1830" spc="-18">
                <a:solidFill>
                  <a:srgbClr val="000000"/>
                </a:solidFill>
                <a:latin typeface="Montserrat Medium" panose="00000600000000000000"/>
              </a:rPr>
              <a:t>1. Data preprocessing: The first step is to load the DICOM images, convert them to JPEG format, and generate the corresponding labels.</a:t>
            </a:r>
            <a:endParaRPr lang="en-US" sz="1830" spc="-18">
              <a:solidFill>
                <a:srgbClr val="000000"/>
              </a:solidFill>
              <a:latin typeface="Montserrat Medium" panose="00000600000000000000"/>
            </a:endParaRPr>
          </a:p>
          <a:p>
            <a:pPr>
              <a:lnSpc>
                <a:spcPts val="2565"/>
              </a:lnSpc>
              <a:spcBef>
                <a:spcPct val="0"/>
              </a:spcBef>
            </a:pPr>
          </a:p>
          <a:p>
            <a:pPr>
              <a:lnSpc>
                <a:spcPts val="2565"/>
              </a:lnSpc>
              <a:spcBef>
                <a:spcPct val="0"/>
              </a:spcBef>
            </a:pPr>
            <a:r>
              <a:rPr lang="en-US" sz="1830" spc="-18">
                <a:solidFill>
                  <a:srgbClr val="000000"/>
                </a:solidFill>
                <a:latin typeface="Montserrat Medium" panose="00000600000000000000"/>
              </a:rPr>
              <a:t>2. Dataset creation: The dataset needs to be divided into three subsets: train, validation, and test sets.</a:t>
            </a:r>
            <a:endParaRPr lang="en-US" sz="1830" spc="-18">
              <a:solidFill>
                <a:srgbClr val="000000"/>
              </a:solidFill>
              <a:latin typeface="Montserrat Medium" panose="00000600000000000000"/>
            </a:endParaRPr>
          </a:p>
          <a:p>
            <a:pPr>
              <a:lnSpc>
                <a:spcPts val="2565"/>
              </a:lnSpc>
              <a:spcBef>
                <a:spcPct val="0"/>
              </a:spcBef>
            </a:pPr>
          </a:p>
          <a:p>
            <a:pPr>
              <a:lnSpc>
                <a:spcPts val="2565"/>
              </a:lnSpc>
              <a:spcBef>
                <a:spcPct val="0"/>
              </a:spcBef>
            </a:pPr>
            <a:r>
              <a:rPr lang="en-US" sz="1830" spc="-18">
                <a:solidFill>
                  <a:srgbClr val="000000"/>
                </a:solidFill>
                <a:latin typeface="Montserrat Medium" panose="00000600000000000000"/>
              </a:rPr>
              <a:t>3. Model setup: Initialize and configure the YOLOv9 model for the pneumonia detection task.</a:t>
            </a:r>
            <a:endParaRPr lang="en-US" sz="1830" spc="-18">
              <a:solidFill>
                <a:srgbClr val="000000"/>
              </a:solidFill>
              <a:latin typeface="Montserrat Medium" panose="00000600000000000000"/>
            </a:endParaRPr>
          </a:p>
          <a:p>
            <a:pPr>
              <a:lnSpc>
                <a:spcPts val="2565"/>
              </a:lnSpc>
              <a:spcBef>
                <a:spcPct val="0"/>
              </a:spcBef>
            </a:pPr>
          </a:p>
          <a:p>
            <a:pPr>
              <a:lnSpc>
                <a:spcPts val="2565"/>
              </a:lnSpc>
              <a:spcBef>
                <a:spcPct val="0"/>
              </a:spcBef>
            </a:pPr>
            <a:r>
              <a:rPr lang="en-US" sz="1830" spc="-18">
                <a:solidFill>
                  <a:srgbClr val="000000"/>
                </a:solidFill>
                <a:latin typeface="Montserrat Medium" panose="00000600000000000000"/>
              </a:rPr>
              <a:t>4. Training: Train the YOLOv9 model using the training data.</a:t>
            </a:r>
            <a:endParaRPr lang="en-US" sz="1830" spc="-18">
              <a:solidFill>
                <a:srgbClr val="000000"/>
              </a:solidFill>
              <a:latin typeface="Montserrat Medium" panose="00000600000000000000"/>
            </a:endParaRPr>
          </a:p>
          <a:p>
            <a:pPr>
              <a:lnSpc>
                <a:spcPts val="2565"/>
              </a:lnSpc>
              <a:spcBef>
                <a:spcPct val="0"/>
              </a:spcBef>
            </a:pPr>
          </a:p>
          <a:p>
            <a:pPr>
              <a:lnSpc>
                <a:spcPts val="2565"/>
              </a:lnSpc>
              <a:spcBef>
                <a:spcPct val="0"/>
              </a:spcBef>
            </a:pPr>
            <a:r>
              <a:rPr lang="en-US" sz="1830" spc="-18">
                <a:solidFill>
                  <a:srgbClr val="000000"/>
                </a:solidFill>
                <a:latin typeface="Montserrat Medium" panose="00000600000000000000"/>
              </a:rPr>
              <a:t>5. Evaluation: Assess the performance of the trained model on the validation set.</a:t>
            </a:r>
            <a:endParaRPr lang="en-US" sz="1830" spc="-18">
              <a:solidFill>
                <a:srgbClr val="000000"/>
              </a:solidFill>
              <a:latin typeface="Montserrat Medium" panose="00000600000000000000"/>
            </a:endParaRPr>
          </a:p>
          <a:p>
            <a:pPr>
              <a:lnSpc>
                <a:spcPts val="2565"/>
              </a:lnSpc>
              <a:spcBef>
                <a:spcPct val="0"/>
              </a:spcBef>
            </a:pPr>
          </a:p>
          <a:p>
            <a:pPr>
              <a:lnSpc>
                <a:spcPts val="2565"/>
              </a:lnSpc>
              <a:spcBef>
                <a:spcPct val="0"/>
              </a:spcBef>
            </a:pPr>
            <a:r>
              <a:rPr lang="en-US" sz="1830" spc="-18">
                <a:solidFill>
                  <a:srgbClr val="000000"/>
                </a:solidFill>
                <a:latin typeface="Montserrat Medium" panose="00000600000000000000"/>
              </a:rPr>
              <a:t>6. Deployment: Save the trained model for future use.</a:t>
            </a:r>
            <a:endParaRPr lang="en-US" sz="1830" spc="-18">
              <a:solidFill>
                <a:srgbClr val="000000"/>
              </a:solidFill>
              <a:latin typeface="Montserrat Medium" panose="00000600000000000000"/>
            </a:endParaRPr>
          </a:p>
          <a:p>
            <a:pPr>
              <a:lnSpc>
                <a:spcPts val="2565"/>
              </a:lnSpc>
              <a:spcBef>
                <a:spcPct val="0"/>
              </a:spcBef>
            </a:pPr>
          </a:p>
        </p:txBody>
      </p:sp>
      <p:sp>
        <p:nvSpPr>
          <p:cNvPr id="5" name="Freeform 5"/>
          <p:cNvSpPr/>
          <p:nvPr/>
        </p:nvSpPr>
        <p:spPr>
          <a:xfrm>
            <a:off x="6101999" y="6206153"/>
            <a:ext cx="4603940" cy="2176408"/>
          </a:xfrm>
          <a:custGeom>
            <a:avLst/>
            <a:gdLst/>
            <a:ahLst/>
            <a:cxnLst/>
            <a:rect l="l" t="t" r="r" b="b"/>
            <a:pathLst>
              <a:path w="4603940" h="2176408">
                <a:moveTo>
                  <a:pt x="0" y="0"/>
                </a:moveTo>
                <a:lnTo>
                  <a:pt x="4603940" y="0"/>
                </a:lnTo>
                <a:lnTo>
                  <a:pt x="4603940" y="2176408"/>
                </a:lnTo>
                <a:lnTo>
                  <a:pt x="0" y="21764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653651" y="49145"/>
            <a:ext cx="6677548" cy="979555"/>
          </a:xfrm>
          <a:prstGeom prst="rect">
            <a:avLst/>
          </a:prstGeom>
        </p:spPr>
        <p:txBody>
          <a:bodyPr lIns="0" tIns="0" rIns="0" bIns="0" rtlCol="0" anchor="t">
            <a:spAutoFit/>
          </a:bodyPr>
          <a:lstStyle/>
          <a:p>
            <a:pPr>
              <a:lnSpc>
                <a:spcPts val="8150"/>
              </a:lnSpc>
              <a:spcBef>
                <a:spcPct val="0"/>
              </a:spcBef>
            </a:pPr>
            <a:r>
              <a:rPr lang="en-US" sz="5820" spc="-58">
                <a:solidFill>
                  <a:srgbClr val="000000"/>
                </a:solidFill>
                <a:latin typeface="Montserrat Bold" panose="00000800000000000000"/>
              </a:rPr>
              <a:t>Project Planning</a:t>
            </a:r>
            <a:endParaRPr lang="en-US" sz="5820" spc="-58">
              <a:solidFill>
                <a:srgbClr val="000000"/>
              </a:solidFill>
              <a:latin typeface="Montserrat Bold" panose="00000800000000000000"/>
            </a:endParaRPr>
          </a:p>
        </p:txBody>
      </p:sp>
      <p:sp>
        <p:nvSpPr>
          <p:cNvPr id="7" name="TextBox 7"/>
          <p:cNvSpPr txBox="1"/>
          <p:nvPr/>
        </p:nvSpPr>
        <p:spPr>
          <a:xfrm>
            <a:off x="2766221" y="8963586"/>
            <a:ext cx="1765321" cy="581101"/>
          </a:xfrm>
          <a:prstGeom prst="rect">
            <a:avLst/>
          </a:prstGeom>
        </p:spPr>
        <p:txBody>
          <a:bodyPr lIns="0" tIns="0" rIns="0" bIns="0" rtlCol="0" anchor="t">
            <a:spAutoFit/>
          </a:bodyPr>
          <a:lstStyle/>
          <a:p>
            <a:pPr>
              <a:lnSpc>
                <a:spcPts val="4740"/>
              </a:lnSpc>
              <a:spcBef>
                <a:spcPct val="0"/>
              </a:spcBef>
            </a:pPr>
            <a:r>
              <a:rPr lang="en-US" sz="3385" spc="-33">
                <a:solidFill>
                  <a:srgbClr val="000000"/>
                </a:solidFill>
                <a:latin typeface="Montserrat Bold" panose="00000800000000000000"/>
              </a:rPr>
              <a:t>.DICOM</a:t>
            </a:r>
            <a:endParaRPr lang="en-US" sz="3385" spc="-33">
              <a:solidFill>
                <a:srgbClr val="000000"/>
              </a:solidFill>
              <a:latin typeface="Montserrat Bold" panose="00000800000000000000"/>
            </a:endParaRPr>
          </a:p>
        </p:txBody>
      </p:sp>
      <p:sp>
        <p:nvSpPr>
          <p:cNvPr id="8" name="TextBox 8"/>
          <p:cNvSpPr txBox="1"/>
          <p:nvPr/>
        </p:nvSpPr>
        <p:spPr>
          <a:xfrm>
            <a:off x="12678234" y="8677199"/>
            <a:ext cx="1765321" cy="581101"/>
          </a:xfrm>
          <a:prstGeom prst="rect">
            <a:avLst/>
          </a:prstGeom>
        </p:spPr>
        <p:txBody>
          <a:bodyPr lIns="0" tIns="0" rIns="0" bIns="0" rtlCol="0" anchor="t">
            <a:spAutoFit/>
          </a:bodyPr>
          <a:lstStyle/>
          <a:p>
            <a:pPr>
              <a:lnSpc>
                <a:spcPts val="4740"/>
              </a:lnSpc>
              <a:spcBef>
                <a:spcPct val="0"/>
              </a:spcBef>
            </a:pPr>
            <a:r>
              <a:rPr lang="en-US" sz="3385" spc="-33">
                <a:solidFill>
                  <a:srgbClr val="000000"/>
                </a:solidFill>
                <a:latin typeface="Montserrat Bold" panose="00000800000000000000"/>
              </a:rPr>
              <a:t>.JPEG</a:t>
            </a:r>
            <a:endParaRPr lang="en-US" sz="3385" spc="-33">
              <a:solidFill>
                <a:srgbClr val="000000"/>
              </a:solidFill>
              <a:latin typeface="Montserrat Bold" panose="000008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9E3F4"/>
        </a:solidFill>
        <a:effectLst/>
      </p:bgPr>
    </p:bg>
    <p:spTree>
      <p:nvGrpSpPr>
        <p:cNvPr id="1" name=""/>
        <p:cNvGrpSpPr/>
        <p:nvPr/>
      </p:nvGrpSpPr>
      <p:grpSpPr>
        <a:xfrm>
          <a:off x="0" y="0"/>
          <a:ext cx="0" cy="0"/>
          <a:chOff x="0" y="0"/>
          <a:chExt cx="0" cy="0"/>
        </a:xfrm>
      </p:grpSpPr>
      <p:sp>
        <p:nvSpPr>
          <p:cNvPr id="2" name="Freeform 2"/>
          <p:cNvSpPr/>
          <p:nvPr/>
        </p:nvSpPr>
        <p:spPr>
          <a:xfrm>
            <a:off x="1421157" y="1243014"/>
            <a:ext cx="4914962" cy="2018026"/>
          </a:xfrm>
          <a:custGeom>
            <a:avLst/>
            <a:gdLst/>
            <a:ahLst/>
            <a:cxnLst/>
            <a:rect l="l" t="t" r="r" b="b"/>
            <a:pathLst>
              <a:path w="4914962" h="2018026">
                <a:moveTo>
                  <a:pt x="0" y="0"/>
                </a:moveTo>
                <a:lnTo>
                  <a:pt x="4914962" y="0"/>
                </a:lnTo>
                <a:lnTo>
                  <a:pt x="4914962" y="2018025"/>
                </a:lnTo>
                <a:lnTo>
                  <a:pt x="0" y="2018025"/>
                </a:lnTo>
                <a:lnTo>
                  <a:pt x="0" y="0"/>
                </a:lnTo>
                <a:close/>
              </a:path>
            </a:pathLst>
          </a:custGeom>
          <a:blipFill>
            <a:blip r:embed="rId1"/>
            <a:stretch>
              <a:fillRect/>
            </a:stretch>
          </a:blipFill>
        </p:spPr>
      </p:sp>
      <p:sp>
        <p:nvSpPr>
          <p:cNvPr id="3" name="TextBox 3"/>
          <p:cNvSpPr txBox="1"/>
          <p:nvPr/>
        </p:nvSpPr>
        <p:spPr>
          <a:xfrm>
            <a:off x="1421157" y="3712894"/>
            <a:ext cx="15445685" cy="5631795"/>
          </a:xfrm>
          <a:prstGeom prst="rect">
            <a:avLst/>
          </a:prstGeom>
        </p:spPr>
        <p:txBody>
          <a:bodyPr lIns="0" tIns="0" rIns="0" bIns="0" rtlCol="0" anchor="t">
            <a:spAutoFit/>
          </a:bodyPr>
          <a:lstStyle/>
          <a:p>
            <a:pPr>
              <a:lnSpc>
                <a:spcPts val="4060"/>
              </a:lnSpc>
            </a:pPr>
            <a:r>
              <a:rPr lang="en-US" sz="2900">
                <a:solidFill>
                  <a:srgbClr val="000000"/>
                </a:solidFill>
                <a:latin typeface="Montserrat Bold" panose="00000800000000000000"/>
              </a:rPr>
              <a:t>YOLOv9,</a:t>
            </a:r>
            <a:r>
              <a:rPr lang="en-US" sz="2900">
                <a:solidFill>
                  <a:srgbClr val="000000"/>
                </a:solidFill>
                <a:latin typeface="Montserrat" panose="00000500000000000000"/>
              </a:rPr>
              <a:t> an evolution of the YOLO (You Only Look Once) object detection algorithm, offers state-of-the-art performance in real-time object detection. With its efficient architecture, YOLOv9 enables accurate and rapid detection of pneumonia indications in chest X-ray images, enhancing diagnostic capabilities in our project.</a:t>
            </a:r>
            <a:endParaRPr lang="en-US" sz="2900">
              <a:solidFill>
                <a:srgbClr val="000000"/>
              </a:solidFill>
              <a:latin typeface="Montserrat" panose="00000500000000000000"/>
            </a:endParaRPr>
          </a:p>
          <a:p>
            <a:pPr>
              <a:lnSpc>
                <a:spcPts val="4060"/>
              </a:lnSpc>
            </a:pPr>
          </a:p>
          <a:p>
            <a:pPr>
              <a:lnSpc>
                <a:spcPts val="4060"/>
              </a:lnSpc>
            </a:pPr>
            <a:r>
              <a:rPr lang="en-US" sz="2900">
                <a:solidFill>
                  <a:srgbClr val="000000"/>
                </a:solidFill>
                <a:latin typeface="Montserrat Bold" panose="00000800000000000000"/>
              </a:rPr>
              <a:t>YOLOv8,</a:t>
            </a:r>
            <a:r>
              <a:rPr lang="en-US" sz="2900">
                <a:solidFill>
                  <a:srgbClr val="000000"/>
                </a:solidFill>
                <a:latin typeface="Montserrat" panose="00000500000000000000"/>
              </a:rPr>
              <a:t> like its predecessors, is a Convolutional Neural Network (CNN)-based object detection algorithm. It utilizes CNN layers to extract features from input images and predicts bounding boxes and class probabilities for objects within those images. This enables efficient and accurate object detection in real-time applications.</a:t>
            </a:r>
            <a:endParaRPr lang="en-US" sz="2900">
              <a:solidFill>
                <a:srgbClr val="000000"/>
              </a:solidFill>
              <a:latin typeface="Montserrat" panose="0000050000000000000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8231</Words>
  <Application>WPS Presentation</Application>
  <PresentationFormat>On-screen Show (4:3)</PresentationFormat>
  <Paragraphs>192</Paragraphs>
  <Slides>17</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17</vt:i4>
      </vt:variant>
    </vt:vector>
  </HeadingPairs>
  <TitlesOfParts>
    <vt:vector size="35" baseType="lpstr">
      <vt:lpstr>Arial</vt:lpstr>
      <vt:lpstr>SimSun</vt:lpstr>
      <vt:lpstr>Wingdings</vt:lpstr>
      <vt:lpstr>Montserrat Bold</vt:lpstr>
      <vt:lpstr>Montserrat</vt:lpstr>
      <vt:lpstr>Montserrat Bold Italics</vt:lpstr>
      <vt:lpstr>DM Sans</vt:lpstr>
      <vt:lpstr>DM Sans Bold</vt:lpstr>
      <vt:lpstr>Montserrat Medium</vt:lpstr>
      <vt:lpstr>DM Sans Medium</vt:lpstr>
      <vt:lpstr>Segoe Print</vt:lpstr>
      <vt:lpstr>Arial</vt:lpstr>
      <vt:lpstr>League Spartan</vt:lpstr>
      <vt:lpstr>Now Bold</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MINOR PPT</dc:title>
  <dc:creator/>
  <cp:lastModifiedBy>Ratnaabh Singh</cp:lastModifiedBy>
  <cp:revision>2</cp:revision>
  <dcterms:created xsi:type="dcterms:W3CDTF">2006-08-16T00:00:00Z</dcterms:created>
  <dcterms:modified xsi:type="dcterms:W3CDTF">2024-12-09T13:49:19Z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3935EECA3FBB47CE9F52E86293E70818_12</vt:lpwstr>
  </property>
  <property fmtid="{D5CDD505-2E9C-101B-9397-08002B2CF9AE}" pid="3" name="KSOProductBuildVer">
    <vt:lpwstr>2057-12.2.0.18639</vt:lpwstr>
  </property>
</Properties>
</file>